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79" r:id="rId6"/>
    <p:sldId id="281" r:id="rId7"/>
    <p:sldId id="280" r:id="rId8"/>
    <p:sldId id="276" r:id="rId9"/>
    <p:sldId id="278" r:id="rId10"/>
    <p:sldId id="262" r:id="rId11"/>
    <p:sldId id="263" r:id="rId12"/>
    <p:sldId id="264" r:id="rId13"/>
    <p:sldId id="273" r:id="rId14"/>
    <p:sldId id="274" r:id="rId15"/>
    <p:sldId id="275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Maven Pro" pitchFamily="2" charset="77"/>
      <p:regular r:id="rId29"/>
      <p:bold r:id="rId30"/>
    </p:embeddedFont>
    <p:embeddedFont>
      <p:font typeface="Nunito" pitchFamily="2" charset="77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FEFD"/>
    <a:srgbClr val="7CEE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36F16-51B5-4353-9282-3C3D7906A3AF}">
  <a:tblStyle styleId="{B2936F16-51B5-4353-9282-3C3D7906A3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19"/>
  </p:normalViewPr>
  <p:slideViewPr>
    <p:cSldViewPr snapToGrid="0">
      <p:cViewPr>
        <p:scale>
          <a:sx n="173" d="100"/>
          <a:sy n="173" d="100"/>
        </p:scale>
        <p:origin x="8" y="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FA58DB-2D7B-A049-9B9C-C30B97728085}" type="doc">
      <dgm:prSet loTypeId="urn:microsoft.com/office/officeart/2009/3/layout/StepUpProcess" loCatId="" qsTypeId="urn:microsoft.com/office/officeart/2005/8/quickstyle/simple5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3B9FD300-CE87-7747-BC72-71EFD53D0E8B}">
      <dgm:prSet phldrT="[Text]"/>
      <dgm:spPr/>
      <dgm:t>
        <a:bodyPr/>
        <a:lstStyle/>
        <a:p>
          <a:endParaRPr lang="en-US" dirty="0"/>
        </a:p>
      </dgm:t>
    </dgm:pt>
    <dgm:pt modelId="{06226B63-06AC-914B-8996-1631882AED00}" type="parTrans" cxnId="{D3DFDF9A-2013-0046-B905-9C78043CEE4E}">
      <dgm:prSet/>
      <dgm:spPr/>
      <dgm:t>
        <a:bodyPr/>
        <a:lstStyle/>
        <a:p>
          <a:endParaRPr lang="en-US"/>
        </a:p>
      </dgm:t>
    </dgm:pt>
    <dgm:pt modelId="{2DF3B6AA-EBB0-D74B-A53C-F8C12DBFE38A}" type="sibTrans" cxnId="{D3DFDF9A-2013-0046-B905-9C78043CEE4E}">
      <dgm:prSet/>
      <dgm:spPr/>
      <dgm:t>
        <a:bodyPr/>
        <a:lstStyle/>
        <a:p>
          <a:endParaRPr lang="en-US"/>
        </a:p>
      </dgm:t>
    </dgm:pt>
    <dgm:pt modelId="{A398C873-D086-DD4D-9AE8-D749FCA7D411}">
      <dgm:prSet phldrT="[Text]"/>
      <dgm:spPr/>
      <dgm:t>
        <a:bodyPr/>
        <a:lstStyle/>
        <a:p>
          <a:endParaRPr lang="en-US" dirty="0"/>
        </a:p>
      </dgm:t>
    </dgm:pt>
    <dgm:pt modelId="{AC168732-8FE0-284D-997A-569AEEA5A136}" type="parTrans" cxnId="{81B875D7-DF1A-A94A-B9CF-B9C4942EA3AF}">
      <dgm:prSet/>
      <dgm:spPr/>
      <dgm:t>
        <a:bodyPr/>
        <a:lstStyle/>
        <a:p>
          <a:endParaRPr lang="en-US"/>
        </a:p>
      </dgm:t>
    </dgm:pt>
    <dgm:pt modelId="{E35D0E20-DC80-C34D-863B-73CF3C8C831D}" type="sibTrans" cxnId="{81B875D7-DF1A-A94A-B9CF-B9C4942EA3AF}">
      <dgm:prSet/>
      <dgm:spPr/>
      <dgm:t>
        <a:bodyPr/>
        <a:lstStyle/>
        <a:p>
          <a:endParaRPr lang="en-US"/>
        </a:p>
      </dgm:t>
    </dgm:pt>
    <dgm:pt modelId="{B0588908-DFBF-2C42-88C9-DB47A3E4CF5A}">
      <dgm:prSet phldrT="[Text]" phldr="1"/>
      <dgm:spPr/>
      <dgm:t>
        <a:bodyPr/>
        <a:lstStyle/>
        <a:p>
          <a:endParaRPr lang="en-US" dirty="0"/>
        </a:p>
      </dgm:t>
    </dgm:pt>
    <dgm:pt modelId="{1685DB53-D929-2D41-B575-B19912A33C20}" type="sibTrans" cxnId="{71D1AFFB-C008-ED4C-B8BD-9C5EA0A59115}">
      <dgm:prSet/>
      <dgm:spPr/>
      <dgm:t>
        <a:bodyPr/>
        <a:lstStyle/>
        <a:p>
          <a:endParaRPr lang="en-US"/>
        </a:p>
      </dgm:t>
    </dgm:pt>
    <dgm:pt modelId="{666D9D50-169F-9C4B-9345-937165C2C3E7}" type="parTrans" cxnId="{71D1AFFB-C008-ED4C-B8BD-9C5EA0A59115}">
      <dgm:prSet/>
      <dgm:spPr/>
      <dgm:t>
        <a:bodyPr/>
        <a:lstStyle/>
        <a:p>
          <a:endParaRPr lang="en-US"/>
        </a:p>
      </dgm:t>
    </dgm:pt>
    <dgm:pt modelId="{0254EAC2-2F1F-5241-99B1-FCC50229C85A}" type="pres">
      <dgm:prSet presAssocID="{17FA58DB-2D7B-A049-9B9C-C30B97728085}" presName="rootnode" presStyleCnt="0">
        <dgm:presLayoutVars>
          <dgm:chMax/>
          <dgm:chPref/>
          <dgm:dir/>
          <dgm:animLvl val="lvl"/>
        </dgm:presLayoutVars>
      </dgm:prSet>
      <dgm:spPr/>
    </dgm:pt>
    <dgm:pt modelId="{0B11BB92-2ECC-8141-B9DD-D6B184FFC5A1}" type="pres">
      <dgm:prSet presAssocID="{3B9FD300-CE87-7747-BC72-71EFD53D0E8B}" presName="composite" presStyleCnt="0"/>
      <dgm:spPr/>
    </dgm:pt>
    <dgm:pt modelId="{6AF80C2D-F095-9B45-A6DF-F84E80501237}" type="pres">
      <dgm:prSet presAssocID="{3B9FD300-CE87-7747-BC72-71EFD53D0E8B}" presName="LShape" presStyleLbl="alignNode1" presStyleIdx="0" presStyleCnt="5" custScaleX="120244" custLinFactNeighborX="2626" custLinFactNeighborY="0"/>
      <dgm:spPr>
        <a:solidFill>
          <a:schemeClr val="tx1">
            <a:lumMod val="60000"/>
            <a:lumOff val="40000"/>
          </a:schemeClr>
        </a:solidFill>
      </dgm:spPr>
    </dgm:pt>
    <dgm:pt modelId="{D8651CBD-28E7-C04E-A836-7AFA2FA8009A}" type="pres">
      <dgm:prSet presAssocID="{3B9FD300-CE87-7747-BC72-71EFD53D0E8B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454CC1AB-61A0-FF4F-AAC2-C5BDF76F5A4A}" type="pres">
      <dgm:prSet presAssocID="{3B9FD300-CE87-7747-BC72-71EFD53D0E8B}" presName="Triangle" presStyleLbl="alignNode1" presStyleIdx="1" presStyleCnt="5"/>
      <dgm:spPr>
        <a:solidFill>
          <a:schemeClr val="tx2">
            <a:lumMod val="75000"/>
          </a:schemeClr>
        </a:solidFill>
      </dgm:spPr>
    </dgm:pt>
    <dgm:pt modelId="{20C3F52B-A168-534F-8510-432C3BF0B605}" type="pres">
      <dgm:prSet presAssocID="{2DF3B6AA-EBB0-D74B-A53C-F8C12DBFE38A}" presName="sibTrans" presStyleCnt="0"/>
      <dgm:spPr/>
    </dgm:pt>
    <dgm:pt modelId="{6DA7DFCB-FE58-A445-A07F-CF3266F5DB39}" type="pres">
      <dgm:prSet presAssocID="{2DF3B6AA-EBB0-D74B-A53C-F8C12DBFE38A}" presName="space" presStyleCnt="0"/>
      <dgm:spPr/>
    </dgm:pt>
    <dgm:pt modelId="{9C03B31A-70E7-4741-A1B5-6D7D6B08A0B1}" type="pres">
      <dgm:prSet presAssocID="{A398C873-D086-DD4D-9AE8-D749FCA7D411}" presName="composite" presStyleCnt="0"/>
      <dgm:spPr/>
    </dgm:pt>
    <dgm:pt modelId="{7DCCF2E1-916C-7140-8448-A01BA84D627E}" type="pres">
      <dgm:prSet presAssocID="{A398C873-D086-DD4D-9AE8-D749FCA7D411}" presName="LShape" presStyleLbl="alignNode1" presStyleIdx="2" presStyleCnt="5" custScaleX="118240"/>
      <dgm:spPr>
        <a:solidFill>
          <a:schemeClr val="tx1">
            <a:lumMod val="60000"/>
            <a:lumOff val="40000"/>
          </a:schemeClr>
        </a:solidFill>
      </dgm:spPr>
    </dgm:pt>
    <dgm:pt modelId="{6AD4E19E-BF0E-B740-BEDC-E22BC51DA9F6}" type="pres">
      <dgm:prSet presAssocID="{A398C873-D086-DD4D-9AE8-D749FCA7D411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E79921B3-35ED-7243-8124-9306B40F793C}" type="pres">
      <dgm:prSet presAssocID="{A398C873-D086-DD4D-9AE8-D749FCA7D411}" presName="Triangle" presStyleLbl="alignNode1" presStyleIdx="3" presStyleCnt="5"/>
      <dgm:spPr>
        <a:solidFill>
          <a:schemeClr val="tx2">
            <a:lumMod val="75000"/>
          </a:schemeClr>
        </a:solidFill>
      </dgm:spPr>
    </dgm:pt>
    <dgm:pt modelId="{B2468769-F997-FE49-9051-6D22980DBDA9}" type="pres">
      <dgm:prSet presAssocID="{E35D0E20-DC80-C34D-863B-73CF3C8C831D}" presName="sibTrans" presStyleCnt="0"/>
      <dgm:spPr/>
    </dgm:pt>
    <dgm:pt modelId="{1F50275C-5F3B-F74C-86C0-90F338FB4403}" type="pres">
      <dgm:prSet presAssocID="{E35D0E20-DC80-C34D-863B-73CF3C8C831D}" presName="space" presStyleCnt="0"/>
      <dgm:spPr/>
    </dgm:pt>
    <dgm:pt modelId="{C0CE0219-811F-3E4D-B892-5E48F2632EBE}" type="pres">
      <dgm:prSet presAssocID="{B0588908-DFBF-2C42-88C9-DB47A3E4CF5A}" presName="composite" presStyleCnt="0"/>
      <dgm:spPr/>
    </dgm:pt>
    <dgm:pt modelId="{E412F3B6-EA7F-034E-9390-3AEFC7C017EA}" type="pres">
      <dgm:prSet presAssocID="{B0588908-DFBF-2C42-88C9-DB47A3E4CF5A}" presName="LShape" presStyleLbl="alignNode1" presStyleIdx="4" presStyleCnt="5" custScaleX="126348"/>
      <dgm:spPr>
        <a:solidFill>
          <a:schemeClr val="tx1">
            <a:lumMod val="60000"/>
            <a:lumOff val="40000"/>
          </a:schemeClr>
        </a:solidFill>
      </dgm:spPr>
    </dgm:pt>
    <dgm:pt modelId="{73F2C527-9868-8248-B9C3-FCB75DF7E7B3}" type="pres">
      <dgm:prSet presAssocID="{B0588908-DFBF-2C42-88C9-DB47A3E4CF5A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BCB52527-F4BF-3541-BDE6-B6238E04CD00}" type="presOf" srcId="{B0588908-DFBF-2C42-88C9-DB47A3E4CF5A}" destId="{73F2C527-9868-8248-B9C3-FCB75DF7E7B3}" srcOrd="0" destOrd="0" presId="urn:microsoft.com/office/officeart/2009/3/layout/StepUpProcess"/>
    <dgm:cxn modelId="{5C1FE12C-F06F-0342-8FEA-17208E2DFE97}" type="presOf" srcId="{17FA58DB-2D7B-A049-9B9C-C30B97728085}" destId="{0254EAC2-2F1F-5241-99B1-FCC50229C85A}" srcOrd="0" destOrd="0" presId="urn:microsoft.com/office/officeart/2009/3/layout/StepUpProcess"/>
    <dgm:cxn modelId="{2F2D4E53-FA61-1B40-9252-17ECF4CB126A}" type="presOf" srcId="{3B9FD300-CE87-7747-BC72-71EFD53D0E8B}" destId="{D8651CBD-28E7-C04E-A836-7AFA2FA8009A}" srcOrd="0" destOrd="0" presId="urn:microsoft.com/office/officeart/2009/3/layout/StepUpProcess"/>
    <dgm:cxn modelId="{A5B53F6B-BBA1-594D-BE86-4F513E09D3A4}" type="presOf" srcId="{A398C873-D086-DD4D-9AE8-D749FCA7D411}" destId="{6AD4E19E-BF0E-B740-BEDC-E22BC51DA9F6}" srcOrd="0" destOrd="0" presId="urn:microsoft.com/office/officeart/2009/3/layout/StepUpProcess"/>
    <dgm:cxn modelId="{D3DFDF9A-2013-0046-B905-9C78043CEE4E}" srcId="{17FA58DB-2D7B-A049-9B9C-C30B97728085}" destId="{3B9FD300-CE87-7747-BC72-71EFD53D0E8B}" srcOrd="0" destOrd="0" parTransId="{06226B63-06AC-914B-8996-1631882AED00}" sibTransId="{2DF3B6AA-EBB0-D74B-A53C-F8C12DBFE38A}"/>
    <dgm:cxn modelId="{81B875D7-DF1A-A94A-B9CF-B9C4942EA3AF}" srcId="{17FA58DB-2D7B-A049-9B9C-C30B97728085}" destId="{A398C873-D086-DD4D-9AE8-D749FCA7D411}" srcOrd="1" destOrd="0" parTransId="{AC168732-8FE0-284D-997A-569AEEA5A136}" sibTransId="{E35D0E20-DC80-C34D-863B-73CF3C8C831D}"/>
    <dgm:cxn modelId="{71D1AFFB-C008-ED4C-B8BD-9C5EA0A59115}" srcId="{17FA58DB-2D7B-A049-9B9C-C30B97728085}" destId="{B0588908-DFBF-2C42-88C9-DB47A3E4CF5A}" srcOrd="2" destOrd="0" parTransId="{666D9D50-169F-9C4B-9345-937165C2C3E7}" sibTransId="{1685DB53-D929-2D41-B575-B19912A33C20}"/>
    <dgm:cxn modelId="{B25349C3-E3FD-9440-BEC3-0CA4CFC4798E}" type="presParOf" srcId="{0254EAC2-2F1F-5241-99B1-FCC50229C85A}" destId="{0B11BB92-2ECC-8141-B9DD-D6B184FFC5A1}" srcOrd="0" destOrd="0" presId="urn:microsoft.com/office/officeart/2009/3/layout/StepUpProcess"/>
    <dgm:cxn modelId="{E37A0E31-9B5C-C547-B0C0-03F611A64217}" type="presParOf" srcId="{0B11BB92-2ECC-8141-B9DD-D6B184FFC5A1}" destId="{6AF80C2D-F095-9B45-A6DF-F84E80501237}" srcOrd="0" destOrd="0" presId="urn:microsoft.com/office/officeart/2009/3/layout/StepUpProcess"/>
    <dgm:cxn modelId="{E9F15014-E9BC-394E-974D-E927835179A0}" type="presParOf" srcId="{0B11BB92-2ECC-8141-B9DD-D6B184FFC5A1}" destId="{D8651CBD-28E7-C04E-A836-7AFA2FA8009A}" srcOrd="1" destOrd="0" presId="urn:microsoft.com/office/officeart/2009/3/layout/StepUpProcess"/>
    <dgm:cxn modelId="{F7845732-5FD0-5448-96AF-74988C46CC33}" type="presParOf" srcId="{0B11BB92-2ECC-8141-B9DD-D6B184FFC5A1}" destId="{454CC1AB-61A0-FF4F-AAC2-C5BDF76F5A4A}" srcOrd="2" destOrd="0" presId="urn:microsoft.com/office/officeart/2009/3/layout/StepUpProcess"/>
    <dgm:cxn modelId="{952FA402-A36A-524D-84BE-A5D1E30FE3EA}" type="presParOf" srcId="{0254EAC2-2F1F-5241-99B1-FCC50229C85A}" destId="{20C3F52B-A168-534F-8510-432C3BF0B605}" srcOrd="1" destOrd="0" presId="urn:microsoft.com/office/officeart/2009/3/layout/StepUpProcess"/>
    <dgm:cxn modelId="{291289A0-C97F-FB4A-8E0A-76E2EB025088}" type="presParOf" srcId="{20C3F52B-A168-534F-8510-432C3BF0B605}" destId="{6DA7DFCB-FE58-A445-A07F-CF3266F5DB39}" srcOrd="0" destOrd="0" presId="urn:microsoft.com/office/officeart/2009/3/layout/StepUpProcess"/>
    <dgm:cxn modelId="{401F9D19-2F1D-B341-B3D7-F152BF8258CF}" type="presParOf" srcId="{0254EAC2-2F1F-5241-99B1-FCC50229C85A}" destId="{9C03B31A-70E7-4741-A1B5-6D7D6B08A0B1}" srcOrd="2" destOrd="0" presId="urn:microsoft.com/office/officeart/2009/3/layout/StepUpProcess"/>
    <dgm:cxn modelId="{515791B7-8F8A-BA41-BD10-27D603C537E0}" type="presParOf" srcId="{9C03B31A-70E7-4741-A1B5-6D7D6B08A0B1}" destId="{7DCCF2E1-916C-7140-8448-A01BA84D627E}" srcOrd="0" destOrd="0" presId="urn:microsoft.com/office/officeart/2009/3/layout/StepUpProcess"/>
    <dgm:cxn modelId="{3C1E5239-3A6C-E045-9F8A-B13B508850B9}" type="presParOf" srcId="{9C03B31A-70E7-4741-A1B5-6D7D6B08A0B1}" destId="{6AD4E19E-BF0E-B740-BEDC-E22BC51DA9F6}" srcOrd="1" destOrd="0" presId="urn:microsoft.com/office/officeart/2009/3/layout/StepUpProcess"/>
    <dgm:cxn modelId="{79737BE4-1D3C-7E4D-B3D7-AEB5D6B5EC0F}" type="presParOf" srcId="{9C03B31A-70E7-4741-A1B5-6D7D6B08A0B1}" destId="{E79921B3-35ED-7243-8124-9306B40F793C}" srcOrd="2" destOrd="0" presId="urn:microsoft.com/office/officeart/2009/3/layout/StepUpProcess"/>
    <dgm:cxn modelId="{E0957932-5C4F-5F48-A4A4-E0995A851109}" type="presParOf" srcId="{0254EAC2-2F1F-5241-99B1-FCC50229C85A}" destId="{B2468769-F997-FE49-9051-6D22980DBDA9}" srcOrd="3" destOrd="0" presId="urn:microsoft.com/office/officeart/2009/3/layout/StepUpProcess"/>
    <dgm:cxn modelId="{B971DDDB-2202-F143-9318-A558DB6C8444}" type="presParOf" srcId="{B2468769-F997-FE49-9051-6D22980DBDA9}" destId="{1F50275C-5F3B-F74C-86C0-90F338FB4403}" srcOrd="0" destOrd="0" presId="urn:microsoft.com/office/officeart/2009/3/layout/StepUpProcess"/>
    <dgm:cxn modelId="{74C164F5-D58B-694A-873A-173469A452CB}" type="presParOf" srcId="{0254EAC2-2F1F-5241-99B1-FCC50229C85A}" destId="{C0CE0219-811F-3E4D-B892-5E48F2632EBE}" srcOrd="4" destOrd="0" presId="urn:microsoft.com/office/officeart/2009/3/layout/StepUpProcess"/>
    <dgm:cxn modelId="{60BB7BF9-F75F-E64A-AE69-11872D694063}" type="presParOf" srcId="{C0CE0219-811F-3E4D-B892-5E48F2632EBE}" destId="{E412F3B6-EA7F-034E-9390-3AEFC7C017EA}" srcOrd="0" destOrd="0" presId="urn:microsoft.com/office/officeart/2009/3/layout/StepUpProcess"/>
    <dgm:cxn modelId="{12A3AC88-B89C-404C-BB06-C23A4B05A9FF}" type="presParOf" srcId="{C0CE0219-811F-3E4D-B892-5E48F2632EBE}" destId="{73F2C527-9868-8248-B9C3-FCB75DF7E7B3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F80C2D-F095-9B45-A6DF-F84E80501237}">
      <dsp:nvSpPr>
        <dsp:cNvPr id="0" name=""/>
        <dsp:cNvSpPr/>
      </dsp:nvSpPr>
      <dsp:spPr>
        <a:xfrm rot="5400000">
          <a:off x="742948" y="1031431"/>
          <a:ext cx="1360687" cy="2722507"/>
        </a:xfrm>
        <a:prstGeom prst="corner">
          <a:avLst>
            <a:gd name="adj1" fmla="val 16120"/>
            <a:gd name="adj2" fmla="val 16110"/>
          </a:avLst>
        </a:prstGeom>
        <a:solidFill>
          <a:schemeClr val="tx1">
            <a:lumMod val="60000"/>
            <a:lumOff val="4000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8651CBD-28E7-C04E-A836-7AFA2FA8009A}">
      <dsp:nvSpPr>
        <dsp:cNvPr id="0" name=""/>
        <dsp:cNvSpPr/>
      </dsp:nvSpPr>
      <dsp:spPr>
        <a:xfrm>
          <a:off x="456359" y="1937102"/>
          <a:ext cx="2044089" cy="17917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456359" y="1937102"/>
        <a:ext cx="2044089" cy="1791764"/>
      </dsp:txXfrm>
    </dsp:sp>
    <dsp:sp modelId="{454CC1AB-61A0-FF4F-AAC2-C5BDF76F5A4A}">
      <dsp:nvSpPr>
        <dsp:cNvPr id="0" name=""/>
        <dsp:cNvSpPr/>
      </dsp:nvSpPr>
      <dsp:spPr>
        <a:xfrm>
          <a:off x="2114771" y="1093919"/>
          <a:ext cx="385677" cy="385677"/>
        </a:xfrm>
        <a:prstGeom prst="triangle">
          <a:avLst>
            <a:gd name="adj" fmla="val 100000"/>
          </a:avLst>
        </a:prstGeom>
        <a:solidFill>
          <a:schemeClr val="tx2">
            <a:lumMod val="7500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DCCF2E1-916C-7140-8448-A01BA84D627E}">
      <dsp:nvSpPr>
        <dsp:cNvPr id="0" name=""/>
        <dsp:cNvSpPr/>
      </dsp:nvSpPr>
      <dsp:spPr>
        <a:xfrm rot="5400000">
          <a:off x="3616987" y="434905"/>
          <a:ext cx="1360687" cy="2677134"/>
        </a:xfrm>
        <a:prstGeom prst="corner">
          <a:avLst>
            <a:gd name="adj1" fmla="val 16120"/>
            <a:gd name="adj2" fmla="val 16110"/>
          </a:avLst>
        </a:prstGeom>
        <a:solidFill>
          <a:schemeClr val="tx1">
            <a:lumMod val="60000"/>
            <a:lumOff val="4000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AD4E19E-BF0E-B740-BEDC-E22BC51DA9F6}">
      <dsp:nvSpPr>
        <dsp:cNvPr id="0" name=""/>
        <dsp:cNvSpPr/>
      </dsp:nvSpPr>
      <dsp:spPr>
        <a:xfrm>
          <a:off x="3389855" y="1317889"/>
          <a:ext cx="2044089" cy="17917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3389855" y="1317889"/>
        <a:ext cx="2044089" cy="1791764"/>
      </dsp:txXfrm>
    </dsp:sp>
    <dsp:sp modelId="{E79921B3-35ED-7243-8124-9306B40F793C}">
      <dsp:nvSpPr>
        <dsp:cNvPr id="0" name=""/>
        <dsp:cNvSpPr/>
      </dsp:nvSpPr>
      <dsp:spPr>
        <a:xfrm>
          <a:off x="5048267" y="474706"/>
          <a:ext cx="385677" cy="385677"/>
        </a:xfrm>
        <a:prstGeom prst="triangle">
          <a:avLst>
            <a:gd name="adj" fmla="val 100000"/>
          </a:avLst>
        </a:prstGeom>
        <a:solidFill>
          <a:schemeClr val="tx2">
            <a:lumMod val="7500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412F3B6-EA7F-034E-9390-3AEFC7C017EA}">
      <dsp:nvSpPr>
        <dsp:cNvPr id="0" name=""/>
        <dsp:cNvSpPr/>
      </dsp:nvSpPr>
      <dsp:spPr>
        <a:xfrm rot="5400000">
          <a:off x="6664959" y="-276096"/>
          <a:ext cx="1360687" cy="2860711"/>
        </a:xfrm>
        <a:prstGeom prst="corner">
          <a:avLst>
            <a:gd name="adj1" fmla="val 16120"/>
            <a:gd name="adj2" fmla="val 16110"/>
          </a:avLst>
        </a:prstGeom>
        <a:solidFill>
          <a:schemeClr val="tx1">
            <a:lumMod val="60000"/>
            <a:lumOff val="40000"/>
          </a:schemeClr>
        </a:solidFill>
        <a:ln w="95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3F2C527-9868-8248-B9C3-FCB75DF7E7B3}">
      <dsp:nvSpPr>
        <dsp:cNvPr id="0" name=""/>
        <dsp:cNvSpPr/>
      </dsp:nvSpPr>
      <dsp:spPr>
        <a:xfrm>
          <a:off x="6437826" y="698676"/>
          <a:ext cx="2044089" cy="17917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1930" tIns="201930" rIns="201930" bIns="201930" numCol="1" spcCol="1270" anchor="t" anchorCtr="0">
          <a:noAutofit/>
        </a:bodyPr>
        <a:lstStyle/>
        <a:p>
          <a:pPr marL="0" lvl="0" indent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300" kern="1200" dirty="0"/>
        </a:p>
      </dsp:txBody>
      <dsp:txXfrm>
        <a:off x="6437826" y="698676"/>
        <a:ext cx="2044089" cy="17917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fbc3e1b338_3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fbc3e1b338_3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fbc3e1b338_2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fbc3e1b338_2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fbc3e1b33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fbc3e1b33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fbc3e1b338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fbc3e1b338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bc3e1b338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fbc3e1b338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fbc3e1b338_2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fbc3e1b338_2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fbc3e1b338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fbc3e1b338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fbc3e1b338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fbc3e1b338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fbc3e1b33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fbc3e1b33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fbc3e1b338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fbc3e1b338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fbc3e1b338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fbc3e1b338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fbc3e1b338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fbc3e1b338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bc3e1b338_4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bc3e1b338_4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fbc3e1b338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fbc3e1b338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fbc3e1b338_3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fbc3e1b338_3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fbc3e1b338_3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fbc3e1b338_3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1"/>
            <a:chOff x="5043503" y="0"/>
            <a:chExt cx="3814072" cy="3839101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7"/>
              <a:ext cx="320148" cy="320148"/>
            </a:xfrm>
            <a:prstGeom prst="ellipse">
              <a:avLst/>
            </a:prstGeom>
            <a:solidFill>
              <a:schemeClr val="lt1">
                <a:alpha val="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5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18" y="179238"/>
              <a:ext cx="873165" cy="873002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43" name="Google Shape;143;p1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" name="Google Shape;145;p11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None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</a:lstStyle>
          <a:p>
            <a:endParaRPr/>
          </a:p>
        </p:txBody>
      </p:sp>
      <p:sp>
        <p:nvSpPr>
          <p:cNvPr id="146" name="Google Shape;146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2"/>
          <p:cNvGrpSpPr/>
          <p:nvPr/>
        </p:nvGrpSpPr>
        <p:grpSpPr>
          <a:xfrm>
            <a:off x="49" y="4099200"/>
            <a:ext cx="9144040" cy="1044300"/>
            <a:chOff x="49" y="4099200"/>
            <a:chExt cx="9144040" cy="1044300"/>
          </a:xfrm>
        </p:grpSpPr>
        <p:grpSp>
          <p:nvGrpSpPr>
            <p:cNvPr id="149" name="Google Shape;149;p12"/>
            <p:cNvGrpSpPr/>
            <p:nvPr/>
          </p:nvGrpSpPr>
          <p:grpSpPr>
            <a:xfrm>
              <a:off x="49" y="4309200"/>
              <a:ext cx="231622" cy="834300"/>
              <a:chOff x="2688737" y="4301380"/>
              <a:chExt cx="231900" cy="834300"/>
            </a:xfrm>
          </p:grpSpPr>
          <p:sp>
            <p:nvSpPr>
              <p:cNvPr id="150" name="Google Shape;150;p1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Google Shape;154;p12"/>
            <p:cNvGrpSpPr/>
            <p:nvPr/>
          </p:nvGrpSpPr>
          <p:grpSpPr>
            <a:xfrm>
              <a:off x="371403" y="4099200"/>
              <a:ext cx="231622" cy="1044300"/>
              <a:chOff x="2688737" y="4091380"/>
              <a:chExt cx="231900" cy="1044300"/>
            </a:xfrm>
          </p:grpSpPr>
          <p:sp>
            <p:nvSpPr>
              <p:cNvPr id="155" name="Google Shape;155;p1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" name="Google Shape;160;p12"/>
            <p:cNvGrpSpPr/>
            <p:nvPr/>
          </p:nvGrpSpPr>
          <p:grpSpPr>
            <a:xfrm>
              <a:off x="742758" y="4309200"/>
              <a:ext cx="231622" cy="834300"/>
              <a:chOff x="2688737" y="4301380"/>
              <a:chExt cx="231900" cy="834300"/>
            </a:xfrm>
          </p:grpSpPr>
          <p:sp>
            <p:nvSpPr>
              <p:cNvPr id="161" name="Google Shape;161;p1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5" name="Google Shape;165;p12"/>
            <p:cNvGrpSpPr/>
            <p:nvPr/>
          </p:nvGrpSpPr>
          <p:grpSpPr>
            <a:xfrm>
              <a:off x="1114112" y="4518900"/>
              <a:ext cx="231622" cy="624600"/>
              <a:chOff x="2688737" y="4511080"/>
              <a:chExt cx="231900" cy="624600"/>
            </a:xfrm>
          </p:grpSpPr>
          <p:sp>
            <p:nvSpPr>
              <p:cNvPr id="166" name="Google Shape;166;p1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9" name="Google Shape;169;p12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70" name="Google Shape;170;p12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2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2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12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" name="Google Shape;175;p12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6" name="Google Shape;176;p12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2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2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0" name="Google Shape;180;p12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81" name="Google Shape;181;p12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2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2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Google Shape;184;p12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85" name="Google Shape;185;p12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2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2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1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12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0" name="Google Shape;190;p12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91" name="Google Shape;191;p12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12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12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12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5" name="Google Shape;195;p12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6" name="Google Shape;196;p12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12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12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0" name="Google Shape;200;p12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201" name="Google Shape;201;p12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2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12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4" name="Google Shape;204;p12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05" name="Google Shape;205;p12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9" name="Google Shape;209;p12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10" name="Google Shape;210;p12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214;p12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15" name="Google Shape;215;p12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0" name="Google Shape;220;p12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21" name="Google Shape;221;p12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2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5" name="Google Shape;225;p12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6" name="Google Shape;226;p12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9" name="Google Shape;229;p12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30" name="Google Shape;230;p12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Google Shape;234;p12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35" name="Google Shape;235;p12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0" name="Google Shape;240;p12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41" name="Google Shape;241;p12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5" name="Google Shape;245;p12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6" name="Google Shape;246;p12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12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50" name="Google Shape;250;p12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12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12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5" name="Google Shape;255;p12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6" name="Google Shape;256;p12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12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12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0" name="Google Shape;260;p12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61" name="Google Shape;261;p12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2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12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12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5" name="Google Shape;265;p12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6" name="Google Shape;266;p12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2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9" name="Google Shape;269;p12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70" name="Google Shape;270;p12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12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12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12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74" name="Google Shape;274;p12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2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76" name="Google Shape;276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"/>
          <p:cNvSpPr txBox="1">
            <a:spLocks noGrp="1"/>
          </p:cNvSpPr>
          <p:nvPr>
            <p:ph type="title"/>
          </p:nvPr>
        </p:nvSpPr>
        <p:spPr>
          <a:xfrm>
            <a:off x="822959" y="214953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35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35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35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35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35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35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35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35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body" idx="1"/>
          </p:nvPr>
        </p:nvSpPr>
        <p:spPr>
          <a:xfrm>
            <a:off x="822959" y="1384300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400"/>
              <a:buFont typeface="Calibri"/>
              <a:buChar char="◦"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sz="675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sz="675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Arial"/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Arial"/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Arial"/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Arial"/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Arial"/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Arial"/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Arial"/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Arial"/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8"/>
              <a:buFont typeface="Arial"/>
              <a:buNone/>
              <a:defRPr sz="788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57" name="Google Shape;57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5"/>
          <p:cNvGrpSpPr/>
          <p:nvPr/>
        </p:nvGrpSpPr>
        <p:grpSpPr>
          <a:xfrm>
            <a:off x="146769" y="3406"/>
            <a:ext cx="1233214" cy="1384535"/>
            <a:chOff x="146769" y="3406"/>
            <a:chExt cx="1233214" cy="1384535"/>
          </a:xfrm>
        </p:grpSpPr>
        <p:grpSp>
          <p:nvGrpSpPr>
            <p:cNvPr id="64" name="Google Shape;64;p5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65" name="Google Shape;65;p5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68" name="Google Shape;68;p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5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" name="Google Shape;71;p5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72" name="Google Shape;72;p5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5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5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6" name="Google Shape;76;p5"/>
          <p:cNvGrpSpPr/>
          <p:nvPr/>
        </p:nvGrpSpPr>
        <p:grpSpPr>
          <a:xfrm>
            <a:off x="6775084" y="2904008"/>
            <a:ext cx="2186147" cy="2239500"/>
            <a:chOff x="6775084" y="2904008"/>
            <a:chExt cx="2186147" cy="2239500"/>
          </a:xfrm>
        </p:grpSpPr>
        <p:grpSp>
          <p:nvGrpSpPr>
            <p:cNvPr id="77" name="Google Shape;77;p5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78" name="Google Shape;78;p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5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" name="Google Shape;80;p5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81" name="Google Shape;81;p5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5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5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4" name="Google Shape;84;p5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85" name="Google Shape;85;p5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9" name="Google Shape;89;p5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90" name="Google Shape;90;p5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5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9" name="Google Shape;99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02" name="Google Shape;102;p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03" name="Google Shape;103;p6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13" name="Google Shape;113;p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p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16" name="Google Shape;116;p8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17" name="Google Shape;117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9"/>
          <p:cNvGrpSpPr/>
          <p:nvPr/>
        </p:nvGrpSpPr>
        <p:grpSpPr>
          <a:xfrm>
            <a:off x="6866714" y="1359"/>
            <a:ext cx="2267521" cy="2601638"/>
            <a:chOff x="6790514" y="1359"/>
            <a:chExt cx="2267521" cy="2601638"/>
          </a:xfrm>
        </p:grpSpPr>
        <p:grpSp>
          <p:nvGrpSpPr>
            <p:cNvPr id="120" name="Google Shape;120;p9"/>
            <p:cNvGrpSpPr/>
            <p:nvPr/>
          </p:nvGrpSpPr>
          <p:grpSpPr>
            <a:xfrm>
              <a:off x="7067535" y="1359"/>
              <a:ext cx="1990500" cy="1990200"/>
              <a:chOff x="7067535" y="1359"/>
              <a:chExt cx="1990500" cy="1990200"/>
            </a:xfrm>
          </p:grpSpPr>
          <p:sp>
            <p:nvSpPr>
              <p:cNvPr id="121" name="Google Shape;121;p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9"/>
              <p:cNvSpPr/>
              <p:nvPr/>
            </p:nvSpPr>
            <p:spPr>
              <a:xfrm rot="-8649154">
                <a:off x="7349962" y="283757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4" name="Google Shape;124;p9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125" name="Google Shape;125;p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" name="Google Shape;128;p9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9" name="Google Shape;129;p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5" name="Google Shape;135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1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38" name="Google Shape;138;p10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9" name="Google Shape;139;p10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8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ctrTitle"/>
          </p:nvPr>
        </p:nvSpPr>
        <p:spPr>
          <a:xfrm>
            <a:off x="543780" y="1008756"/>
            <a:ext cx="63192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dirty="0"/>
              <a:t>Use AI to Predict Labor Markets</a:t>
            </a:r>
            <a:endParaRPr sz="3100" dirty="0"/>
          </a:p>
        </p:txBody>
      </p:sp>
      <p:sp>
        <p:nvSpPr>
          <p:cNvPr id="284" name="Google Shape;284;p14"/>
          <p:cNvSpPr txBox="1">
            <a:spLocks noGrp="1"/>
          </p:cNvSpPr>
          <p:nvPr>
            <p:ph type="subTitle" idx="1"/>
          </p:nvPr>
        </p:nvSpPr>
        <p:spPr>
          <a:xfrm>
            <a:off x="601748" y="2349223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Team Gryffindors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96238C-2832-F14E-AD20-82D7A30A5F4F}"/>
              </a:ext>
            </a:extLst>
          </p:cNvPr>
          <p:cNvSpPr txBox="1"/>
          <p:nvPr/>
        </p:nvSpPr>
        <p:spPr>
          <a:xfrm>
            <a:off x="486697" y="3414252"/>
            <a:ext cx="30381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77"/>
                <a:cs typeface="Broadway" panose="020F0502020204030204" pitchFamily="34" charset="0"/>
              </a:rPr>
              <a:t>Sponsored by:</a:t>
            </a:r>
          </a:p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77"/>
                <a:cs typeface="Broadway" panose="020F0502020204030204" pitchFamily="34" charset="0"/>
              </a:rPr>
              <a:t>Allwyn Corporation </a:t>
            </a:r>
          </a:p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77"/>
                <a:cs typeface="Broadway" panose="020F0502020204030204" pitchFamily="34" charset="0"/>
              </a:rPr>
              <a:t>Washington DC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14D0B6-BB8E-4646-B5EE-B36CEB29D66E}"/>
              </a:ext>
            </a:extLst>
          </p:cNvPr>
          <p:cNvSpPr txBox="1"/>
          <p:nvPr/>
        </p:nvSpPr>
        <p:spPr>
          <a:xfrm>
            <a:off x="4857248" y="3452981"/>
            <a:ext cx="41811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77"/>
              </a:rPr>
              <a:t>Under Guidance:</a:t>
            </a:r>
          </a:p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77"/>
              </a:rPr>
              <a:t>Isaac K. Gang, PhD</a:t>
            </a:r>
          </a:p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77"/>
              </a:rPr>
              <a:t>College of Engineering &amp; Computing</a:t>
            </a:r>
          </a:p>
          <a:p>
            <a:r>
              <a:rPr lang="en-US" dirty="0">
                <a:solidFill>
                  <a:schemeClr val="bg1"/>
                </a:solidFill>
                <a:latin typeface="Cooper Black" panose="0208090404030B020404" pitchFamily="18" charset="77"/>
              </a:rPr>
              <a:t>MS Data Analytics Program, C4I &amp; Cyber</a:t>
            </a:r>
          </a:p>
          <a:p>
            <a:endParaRPr lang="en-US" dirty="0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8991DD8-1C58-EA4A-B2B6-17BAF4650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80" y="4288824"/>
            <a:ext cx="1889023" cy="330321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461D34-4979-3949-969A-19ADAFA10E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</a:t>
            </a:fld>
            <a:endParaRPr lang="en-GB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0"/>
          <p:cNvSpPr txBox="1"/>
          <p:nvPr/>
        </p:nvSpPr>
        <p:spPr>
          <a:xfrm>
            <a:off x="1124325" y="212100"/>
            <a:ext cx="6294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GB" sz="1900" b="1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ANALYTICS</a:t>
            </a:r>
            <a:endParaRPr sz="1900" b="1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22" name="Google Shape;322;p20"/>
          <p:cNvSpPr txBox="1"/>
          <p:nvPr/>
        </p:nvSpPr>
        <p:spPr>
          <a:xfrm>
            <a:off x="462275" y="898475"/>
            <a:ext cx="37503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Natural language Processing</a:t>
            </a:r>
            <a:endParaRPr sz="1700"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23" name="Google Shape;323;p20"/>
          <p:cNvSpPr txBox="1"/>
          <p:nvPr/>
        </p:nvSpPr>
        <p:spPr>
          <a:xfrm>
            <a:off x="599950" y="1368175"/>
            <a:ext cx="7836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There are two methods we used to match the actual job titles( provided by Allwyn corporation) with the dataset we compiled.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4" name="Google Shape;324;p20"/>
          <p:cNvSpPr txBox="1"/>
          <p:nvPr/>
        </p:nvSpPr>
        <p:spPr>
          <a:xfrm>
            <a:off x="526800" y="1931575"/>
            <a:ext cx="7448100" cy="2985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AutoNum type="arabicPeriod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Cosine similarity on TF_IDF vectors.</a:t>
            </a:r>
          </a:p>
          <a:p>
            <a:pPr marL="457200" indent="-317500">
              <a:buClr>
                <a:schemeClr val="bg1"/>
              </a:buClr>
              <a:buSzPts val="1400"/>
              <a:buFont typeface="Nunito"/>
              <a:buAutoNum type="arabicPeriod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Latent semantic analysis.</a:t>
            </a:r>
          </a:p>
          <a:p>
            <a:pPr marL="139700">
              <a:buClr>
                <a:schemeClr val="bg1"/>
              </a:buClr>
              <a:buSzPts val="1400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Cosine similarity on TF_IDF vectors: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First the description column in the went through some initial pre-processing steps: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AutoNum type="arabicPeriod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Removal of punctuations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AutoNum type="arabicPeriod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Tokenization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AutoNum type="arabicPeriod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Removal of stop words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AutoNum type="arabicPeriod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Lemmatization.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After pre-processing both the descriptions from the datasets. Vectors of important words were created from the description and summary column from both datasets simultaneously.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25197E-8DD4-3441-AEBC-699854678A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1"/>
          <p:cNvSpPr txBox="1"/>
          <p:nvPr/>
        </p:nvSpPr>
        <p:spPr>
          <a:xfrm>
            <a:off x="373711" y="212099"/>
            <a:ext cx="6294300" cy="59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900" b="1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Cosine Similarity</a:t>
            </a:r>
            <a:endParaRPr sz="1900" b="1"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30" name="Google Shape;330;p21"/>
          <p:cNvSpPr txBox="1"/>
          <p:nvPr/>
        </p:nvSpPr>
        <p:spPr>
          <a:xfrm>
            <a:off x="462275" y="898475"/>
            <a:ext cx="84273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Vectors: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Allwyn dataset vector: (10,235)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Our dataset vector: (9996,235)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After applying Cosine Similarity and replacing the job titles with highest similarity value: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31" name="Google Shape;3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75" y="2160575"/>
            <a:ext cx="8839198" cy="188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907EF0-1DC9-CE4B-BC87-2A9E1B7341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11</a:t>
            </a:fld>
            <a:endParaRPr lang="en-GB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2"/>
          <p:cNvSpPr txBox="1"/>
          <p:nvPr/>
        </p:nvSpPr>
        <p:spPr>
          <a:xfrm>
            <a:off x="371125" y="416700"/>
            <a:ext cx="375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Latent Semantic Analysis Model</a:t>
            </a:r>
            <a:endParaRPr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37" name="Google Shape;337;p22"/>
          <p:cNvSpPr txBox="1"/>
          <p:nvPr/>
        </p:nvSpPr>
        <p:spPr>
          <a:xfrm>
            <a:off x="449250" y="983125"/>
            <a:ext cx="395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Results from Latent semantic Analysis(LSI)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C123D63-0EFA-6C4A-B733-7502D18FDB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0798950"/>
              </p:ext>
            </p:extLst>
          </p:nvPr>
        </p:nvGraphicFramePr>
        <p:xfrm>
          <a:off x="198783" y="747422"/>
          <a:ext cx="8778240" cy="42027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373E7A8-67A4-CB40-9265-AAC0DB7873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4349" y="2855917"/>
            <a:ext cx="2513792" cy="1625040"/>
          </a:xfrm>
          <a:prstGeom prst="rect">
            <a:avLst/>
          </a:prstGeom>
        </p:spPr>
      </p:pic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6C9CA8E9-A80C-8941-8E81-93CBA6696C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05880" y="2216755"/>
            <a:ext cx="2515792" cy="1673352"/>
          </a:xfrm>
          <a:prstGeom prst="rect">
            <a:avLst/>
          </a:prstGeom>
        </p:spPr>
      </p:pic>
      <p:pic>
        <p:nvPicPr>
          <p:cNvPr id="10" name="Picture 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D25FBD9-B867-8247-9CBA-DFFFB415B0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01924" y="1657745"/>
            <a:ext cx="2412450" cy="16720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ED878D-C76F-D944-B974-02E061AF1D16}"/>
              </a:ext>
            </a:extLst>
          </p:cNvPr>
          <p:cNvSpPr txBox="1"/>
          <p:nvPr/>
        </p:nvSpPr>
        <p:spPr>
          <a:xfrm>
            <a:off x="3374080" y="1503857"/>
            <a:ext cx="2067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Step 2: Tokenization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CDF0A6-7212-0C4C-95AD-C2250CEADF20}"/>
              </a:ext>
            </a:extLst>
          </p:cNvPr>
          <p:cNvSpPr txBox="1"/>
          <p:nvPr/>
        </p:nvSpPr>
        <p:spPr>
          <a:xfrm>
            <a:off x="371125" y="1858011"/>
            <a:ext cx="1797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Step 1: Removing stop words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037C94-E267-3A45-837C-D4CD536BF212}"/>
              </a:ext>
            </a:extLst>
          </p:cNvPr>
          <p:cNvSpPr txBox="1"/>
          <p:nvPr/>
        </p:nvSpPr>
        <p:spPr>
          <a:xfrm>
            <a:off x="6281530" y="816900"/>
            <a:ext cx="23456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Step 3: Building Corpus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A88BBE31-78CC-EB4C-BA98-A69D85FC37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"/>
          <p:cNvSpPr txBox="1">
            <a:spLocks noGrp="1"/>
          </p:cNvSpPr>
          <p:nvPr>
            <p:ph type="ctrTitle"/>
          </p:nvPr>
        </p:nvSpPr>
        <p:spPr>
          <a:xfrm>
            <a:off x="371250" y="431699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regression</a:t>
            </a:r>
            <a:endParaRPr/>
          </a:p>
        </p:txBody>
      </p:sp>
      <p:sp>
        <p:nvSpPr>
          <p:cNvPr id="400" name="Google Shape;400;p31"/>
          <p:cNvSpPr txBox="1">
            <a:spLocks noGrp="1"/>
          </p:cNvSpPr>
          <p:nvPr>
            <p:ph type="subTitle" idx="1"/>
          </p:nvPr>
        </p:nvSpPr>
        <p:spPr>
          <a:xfrm>
            <a:off x="259932" y="1003939"/>
            <a:ext cx="4255500" cy="4841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Name: Linear Regression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How it works: Based on the training data we predict the salaries on the test dataset and find the accuracy.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Data Inputs: Test and Train datasets, Which we obtained by transforming the data.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Model Tuning: Done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Model Training Resources Required: Laptop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Model Deployment: Done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01" name="Google Shape;40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2342" y="1488075"/>
            <a:ext cx="4201726" cy="29337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63DCED-ABBB-2A4B-9720-1EAD380A66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13</a:t>
            </a:fld>
            <a:endParaRPr lang="en-GB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"/>
          <p:cNvSpPr txBox="1">
            <a:spLocks noGrp="1"/>
          </p:cNvSpPr>
          <p:nvPr>
            <p:ph type="ctrTitle"/>
          </p:nvPr>
        </p:nvSpPr>
        <p:spPr>
          <a:xfrm>
            <a:off x="497025" y="368818"/>
            <a:ext cx="4255500" cy="7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Forest</a:t>
            </a:r>
            <a:endParaRPr/>
          </a:p>
        </p:txBody>
      </p:sp>
      <p:sp>
        <p:nvSpPr>
          <p:cNvPr id="407" name="Google Shape;407;p32"/>
          <p:cNvSpPr txBox="1">
            <a:spLocks noGrp="1"/>
          </p:cNvSpPr>
          <p:nvPr>
            <p:ph type="subTitle" idx="1"/>
          </p:nvPr>
        </p:nvSpPr>
        <p:spPr>
          <a:xfrm>
            <a:off x="294019" y="1156918"/>
            <a:ext cx="45459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Name: Random Forest Regression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How it works: Based on the training data we predict the salaries on the test dataset and find the accuracy.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Data Inputs: Test and Train datasets, Which we obtained by transforming the data.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Data Outputs: Predicted values for salary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Model Tuning: done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Model Training Resources Required: Laptop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Model Deployment: done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08" name="Google Shape;40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7312" y="457575"/>
            <a:ext cx="4019550" cy="21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7312" y="2628350"/>
            <a:ext cx="4019550" cy="23768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417BF0-8E98-6041-8CA2-22F5AD058A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14</a:t>
            </a:fld>
            <a:endParaRPr lang="en-GB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3"/>
          <p:cNvSpPr txBox="1">
            <a:spLocks noGrp="1"/>
          </p:cNvSpPr>
          <p:nvPr>
            <p:ph type="ctrTitle"/>
          </p:nvPr>
        </p:nvSpPr>
        <p:spPr>
          <a:xfrm>
            <a:off x="316500" y="368818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SVM</a:t>
            </a:r>
            <a:endParaRPr/>
          </a:p>
        </p:txBody>
      </p:sp>
      <p:sp>
        <p:nvSpPr>
          <p:cNvPr id="415" name="Google Shape;415;p33"/>
          <p:cNvSpPr txBox="1">
            <a:spLocks noGrp="1"/>
          </p:cNvSpPr>
          <p:nvPr>
            <p:ph type="subTitle" idx="1"/>
          </p:nvPr>
        </p:nvSpPr>
        <p:spPr>
          <a:xfrm>
            <a:off x="260841" y="1008559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Name: Support vector Machine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How it works: Based on the training data we predict the salaries on the test dataset.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Data Inputs: Test and Train datasets, Which we obtained by transforming the data.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Data Outputs: Predicted values for salary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Model Tuning: done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Model Training Resources Required: Laptop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1800" dirty="0">
                <a:latin typeface="Calibri"/>
                <a:ea typeface="Calibri"/>
                <a:cs typeface="Calibri"/>
                <a:sym typeface="Calibri"/>
              </a:rPr>
              <a:t>Model Deployment: done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16" name="Google Shape;41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6341" y="1008559"/>
            <a:ext cx="4311159" cy="27285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249172-7736-1B4E-B039-A9E683ED01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15</a:t>
            </a:fld>
            <a:endParaRPr lang="en-GB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3"/>
          <p:cNvSpPr txBox="1"/>
          <p:nvPr/>
        </p:nvSpPr>
        <p:spPr>
          <a:xfrm>
            <a:off x="470150" y="451350"/>
            <a:ext cx="8105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Machine Learning Models Results</a:t>
            </a:r>
            <a:endParaRPr sz="3000" b="1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48" name="Google Shape;348;p23"/>
          <p:cNvSpPr txBox="1"/>
          <p:nvPr/>
        </p:nvSpPr>
        <p:spPr>
          <a:xfrm>
            <a:off x="625250" y="1247835"/>
            <a:ext cx="77952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We have built Random regression, Linear regression and Support Vector Machine models for the matched data. The features used for salary prediction are experience, posted date. 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Below are the model results 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349" name="Google Shape;349;p23"/>
          <p:cNvGraphicFramePr/>
          <p:nvPr>
            <p:extLst>
              <p:ext uri="{D42A27DB-BD31-4B8C-83A1-F6EECF244321}">
                <p14:modId xmlns:p14="http://schemas.microsoft.com/office/powerpoint/2010/main" val="2000671939"/>
              </p:ext>
            </p:extLst>
          </p:nvPr>
        </p:nvGraphicFramePr>
        <p:xfrm>
          <a:off x="802050" y="2185875"/>
          <a:ext cx="7168500" cy="1999250"/>
        </p:xfrm>
        <a:graphic>
          <a:graphicData uri="http://schemas.openxmlformats.org/drawingml/2006/table">
            <a:tbl>
              <a:tblPr>
                <a:noFill/>
                <a:tableStyleId>{B2936F16-51B5-4353-9282-3C3D7906A3AF}</a:tableStyleId>
              </a:tblPr>
              <a:tblGrid>
                <a:gridCol w="238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89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5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MODEL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RMSE/annum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R-Square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Random forest 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37694.46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13.47%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1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Random forest (with k-fold validation=5)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37492.33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13.80%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Linear Regression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26523</a:t>
                      </a:r>
                      <a:endParaRPr sz="17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52.4%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50" name="Google Shape;350;p23"/>
          <p:cNvGraphicFramePr/>
          <p:nvPr>
            <p:extLst>
              <p:ext uri="{D42A27DB-BD31-4B8C-83A1-F6EECF244321}">
                <p14:modId xmlns:p14="http://schemas.microsoft.com/office/powerpoint/2010/main" val="725302965"/>
              </p:ext>
            </p:extLst>
          </p:nvPr>
        </p:nvGraphicFramePr>
        <p:xfrm>
          <a:off x="802050" y="4185125"/>
          <a:ext cx="7168500" cy="396210"/>
        </p:xfrm>
        <a:graphic>
          <a:graphicData uri="http://schemas.openxmlformats.org/drawingml/2006/table">
            <a:tbl>
              <a:tblPr>
                <a:noFill/>
                <a:tableStyleId>{B2936F16-51B5-4353-9282-3C3D7906A3AF}</a:tableStyleId>
              </a:tblPr>
              <a:tblGrid>
                <a:gridCol w="238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89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Support Vector Machine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16335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81.0%</a:t>
                      </a: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54BB5-6D74-4843-B849-2DAD948157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16</a:t>
            </a:fld>
            <a:endParaRPr lang="en-GB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4"/>
          <p:cNvSpPr txBox="1">
            <a:spLocks noGrp="1"/>
          </p:cNvSpPr>
          <p:nvPr>
            <p:ph type="ctrTitle"/>
          </p:nvPr>
        </p:nvSpPr>
        <p:spPr>
          <a:xfrm>
            <a:off x="446725" y="381405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Visualization</a:t>
            </a:r>
            <a:endParaRPr/>
          </a:p>
        </p:txBody>
      </p:sp>
      <p:pic>
        <p:nvPicPr>
          <p:cNvPr id="356" name="Google Shape;3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675" y="1163375"/>
            <a:ext cx="4184340" cy="33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9650" y="1163375"/>
            <a:ext cx="3932575" cy="33979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729184-3D1F-C348-B1AA-0456C93BFD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17</a:t>
            </a:fld>
            <a:endParaRPr lang="en-GB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0400" y="610200"/>
            <a:ext cx="3796125" cy="346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3A8DBDEC-8A5B-B848-A9FE-A8EDBCD4A2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77" y="678425"/>
            <a:ext cx="4690061" cy="332944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D0F27-4936-9C4A-B076-9DB0D65F59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18</a:t>
            </a:fld>
            <a:endParaRPr lang="en-GB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6"/>
          <p:cNvSpPr txBox="1"/>
          <p:nvPr/>
        </p:nvSpPr>
        <p:spPr>
          <a:xfrm>
            <a:off x="0" y="0"/>
            <a:ext cx="30000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</a:rPr>
              <a:t>Exponential Smoothing </a:t>
            </a:r>
            <a:endParaRPr sz="1800" dirty="0">
              <a:solidFill>
                <a:schemeClr val="bg1"/>
              </a:solidFill>
            </a:endParaRPr>
          </a:p>
        </p:txBody>
      </p:sp>
      <p:pic>
        <p:nvPicPr>
          <p:cNvPr id="369" name="Google Shape;3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52600"/>
            <a:ext cx="8839198" cy="363083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BBA786-A1EA-BA45-BBDD-9DF0805270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19</a:t>
            </a:fld>
            <a:endParaRPr 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ctrTitle"/>
          </p:nvPr>
        </p:nvSpPr>
        <p:spPr>
          <a:xfrm>
            <a:off x="371275" y="305942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Team Members</a:t>
            </a:r>
            <a:endParaRPr sz="2800"/>
          </a:p>
        </p:txBody>
      </p:sp>
      <p:pic>
        <p:nvPicPr>
          <p:cNvPr id="290" name="Google Shape;2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6975" y="930600"/>
            <a:ext cx="6916675" cy="415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0E802A-3AAC-7649-A252-2C382F09FF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</a:t>
            </a:fld>
            <a:endParaRPr lang="en-GB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7"/>
          <p:cNvSpPr txBox="1"/>
          <p:nvPr/>
        </p:nvSpPr>
        <p:spPr>
          <a:xfrm>
            <a:off x="444925" y="442775"/>
            <a:ext cx="3750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Summary</a:t>
            </a:r>
            <a:endParaRPr sz="3100"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75" name="Google Shape;3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7400" y="1314350"/>
            <a:ext cx="3649850" cy="272882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27"/>
          <p:cNvSpPr txBox="1"/>
          <p:nvPr/>
        </p:nvSpPr>
        <p:spPr>
          <a:xfrm>
            <a:off x="677100" y="1152425"/>
            <a:ext cx="3750300" cy="3200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>
              <a:buClr>
                <a:schemeClr val="bg1"/>
              </a:buClr>
              <a:buSzPts val="1400"/>
              <a:buFont typeface="Nunito"/>
              <a:buChar char="●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The best ML model for our dataset is SVM model.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None/>
            </a:pP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>
              <a:buClr>
                <a:schemeClr val="bg1"/>
              </a:buClr>
              <a:buSzPts val="1400"/>
              <a:buFont typeface="Nunito"/>
              <a:buChar char="●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After the prediction for the next few years, we found that few labor categories average salaries are increasing and few are decreasing.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None/>
            </a:pP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>
              <a:buClr>
                <a:schemeClr val="bg1"/>
              </a:buClr>
              <a:buSzPts val="1400"/>
              <a:buFont typeface="Nunito"/>
              <a:buChar char="●"/>
            </a:pPr>
            <a:r>
              <a:rPr lang="en-US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Test Automation Engineer and Cloud Engineer have the highest salaries compared to any other labor category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None/>
            </a:pP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None/>
            </a:pP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None/>
            </a:pP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35CE43-E19D-9248-8AFD-9FF0B8C86F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20</a:t>
            </a:fld>
            <a:endParaRPr lang="en-GB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8"/>
          <p:cNvSpPr txBox="1">
            <a:spLocks noGrp="1"/>
          </p:cNvSpPr>
          <p:nvPr>
            <p:ph type="ctrTitle"/>
          </p:nvPr>
        </p:nvSpPr>
        <p:spPr>
          <a:xfrm>
            <a:off x="460750" y="496631"/>
            <a:ext cx="4255500" cy="7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Limitations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2" name="Google Shape;382;p28"/>
          <p:cNvSpPr txBox="1"/>
          <p:nvPr/>
        </p:nvSpPr>
        <p:spPr>
          <a:xfrm>
            <a:off x="382050" y="1022018"/>
            <a:ext cx="7851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Char char="●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Data sources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Char char="●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Lack of historical data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3" name="Google Shape;383;p28"/>
          <p:cNvSpPr txBox="1">
            <a:spLocks noGrp="1"/>
          </p:cNvSpPr>
          <p:nvPr>
            <p:ph type="ctrTitle"/>
          </p:nvPr>
        </p:nvSpPr>
        <p:spPr>
          <a:xfrm>
            <a:off x="504995" y="1904493"/>
            <a:ext cx="4825200" cy="7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Recommendations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4" name="Google Shape;384;p28"/>
          <p:cNvSpPr txBox="1"/>
          <p:nvPr/>
        </p:nvSpPr>
        <p:spPr>
          <a:xfrm>
            <a:off x="460750" y="2454200"/>
            <a:ext cx="69489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Char char="●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Web Scrape data for every two months from legit sources like LinkedIn, indeed and glass door to store historical data.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</a:pP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Char char="●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Get datasets for labor market rates in IT labor market industry from paid sources to get more efficient results.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319981-CFDC-6A4B-8E57-6775B5B4AF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21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215910-682B-E04D-B927-8D5C64F857C3}"/>
              </a:ext>
            </a:extLst>
          </p:cNvPr>
          <p:cNvSpPr txBox="1"/>
          <p:nvPr/>
        </p:nvSpPr>
        <p:spPr>
          <a:xfrm>
            <a:off x="715297" y="3886200"/>
            <a:ext cx="51766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GitHub Repository</a:t>
            </a:r>
          </a:p>
          <a:p>
            <a:endParaRPr lang="en-US" sz="18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github.com</a:t>
            </a:r>
            <a:r>
              <a:rPr lang="en-US" dirty="0">
                <a:solidFill>
                  <a:schemeClr val="bg1"/>
                </a:solidFill>
              </a:rPr>
              <a:t>/Sahithi0664/DAEN-Project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9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Any Questions?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097970-02D0-8B4A-AFC8-B7EC0BB75B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22</a:t>
            </a:fld>
            <a:endParaRPr 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>
            <a:spLocks noGrp="1"/>
          </p:cNvSpPr>
          <p:nvPr>
            <p:ph type="ctrTitle"/>
          </p:nvPr>
        </p:nvSpPr>
        <p:spPr>
          <a:xfrm>
            <a:off x="547350" y="368818"/>
            <a:ext cx="4255500" cy="8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Allwyn Corporation</a:t>
            </a:r>
            <a:endParaRPr sz="2800"/>
          </a:p>
        </p:txBody>
      </p:sp>
      <p:sp>
        <p:nvSpPr>
          <p:cNvPr id="296" name="Google Shape;296;p16"/>
          <p:cNvSpPr txBox="1"/>
          <p:nvPr/>
        </p:nvSpPr>
        <p:spPr>
          <a:xfrm>
            <a:off x="625025" y="1419350"/>
            <a:ext cx="3750300" cy="2554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Char char="●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Founded in the year 2003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SzPts val="1400"/>
            </a:pP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Char char="●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It is headquartered in the Washington DC metro area.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SzPts val="1400"/>
            </a:pP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Nunito"/>
              <a:buChar char="●"/>
            </a:pPr>
            <a:r>
              <a:rPr lang="en-GB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Their main goal is helping organizations start with data transformation and drive towards operational transformation, using analytics and AI</a:t>
            </a:r>
            <a:endParaRPr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7" name="Google Shape;2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3475" y="1480575"/>
            <a:ext cx="2398725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206DED-4606-2B42-9B6F-A2F9358506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</a:t>
            </a:fld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ctrTitle"/>
          </p:nvPr>
        </p:nvSpPr>
        <p:spPr>
          <a:xfrm>
            <a:off x="409000" y="251524"/>
            <a:ext cx="4255500" cy="91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Problem Statement</a:t>
            </a:r>
            <a:endParaRPr sz="2800" dirty="0"/>
          </a:p>
        </p:txBody>
      </p:sp>
      <p:sp>
        <p:nvSpPr>
          <p:cNvPr id="303" name="Google Shape;303;p17"/>
          <p:cNvSpPr txBox="1">
            <a:spLocks noGrp="1"/>
          </p:cNvSpPr>
          <p:nvPr>
            <p:ph type="subTitle" idx="1"/>
          </p:nvPr>
        </p:nvSpPr>
        <p:spPr>
          <a:xfrm>
            <a:off x="475367" y="1022040"/>
            <a:ext cx="58035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latin typeface="Calibri" panose="020F0502020204030204" pitchFamily="34" charset="0"/>
                <a:ea typeface="Maven Pro"/>
                <a:cs typeface="Calibri" panose="020F0502020204030204" pitchFamily="34" charset="0"/>
                <a:sym typeface="Maven Pro"/>
              </a:rPr>
              <a:t>Develop a cost estimate for a project based on current labor market rates and predict labor market rates for the future 3-5 years.</a:t>
            </a:r>
            <a:endParaRPr sz="1900" dirty="0">
              <a:latin typeface="Calibri" panose="020F0502020204030204" pitchFamily="34" charset="0"/>
              <a:ea typeface="Maven Pro"/>
              <a:cs typeface="Calibri" panose="020F0502020204030204" pitchFamily="34" charset="0"/>
              <a:sym typeface="Maven Pro"/>
            </a:endParaRPr>
          </a:p>
        </p:txBody>
      </p:sp>
      <p:pic>
        <p:nvPicPr>
          <p:cNvPr id="304" name="Google Shape;3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9552" y="2571750"/>
            <a:ext cx="3518825" cy="225028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D5347C-87C0-5844-9ABB-8301A0CACF18}"/>
              </a:ext>
            </a:extLst>
          </p:cNvPr>
          <p:cNvSpPr txBox="1"/>
          <p:nvPr/>
        </p:nvSpPr>
        <p:spPr>
          <a:xfrm>
            <a:off x="409000" y="2326924"/>
            <a:ext cx="395994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Problem Context: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Domain of problem: Supply and Demand, Economy</a:t>
            </a:r>
          </a:p>
          <a:p>
            <a:r>
              <a:rPr lang="en-US" dirty="0">
                <a:solidFill>
                  <a:schemeClr val="bg1"/>
                </a:solidFill>
              </a:rPr>
              <a:t>Importance of problem:  </a:t>
            </a:r>
          </a:p>
          <a:p>
            <a:r>
              <a:rPr lang="en-US" dirty="0">
                <a:solidFill>
                  <a:schemeClr val="bg1"/>
                </a:solidFill>
              </a:rPr>
              <a:t>Predicting labor markets will help in better decision making for contracts.</a:t>
            </a:r>
          </a:p>
          <a:p>
            <a:r>
              <a:rPr lang="en-US" dirty="0">
                <a:solidFill>
                  <a:schemeClr val="bg1"/>
                </a:solidFill>
              </a:rPr>
              <a:t>It can influence business outcomes. </a:t>
            </a:r>
          </a:p>
          <a:p>
            <a:r>
              <a:rPr lang="en-US" dirty="0">
                <a:solidFill>
                  <a:schemeClr val="bg1"/>
                </a:solidFill>
              </a:rPr>
              <a:t>Users will be able to see detailed level information on how the estimate was made.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97AC568-AAF9-A34D-955F-54069C96AE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5E0AD51-E84C-0442-8B3D-4AE43973F388}"/>
              </a:ext>
            </a:extLst>
          </p:cNvPr>
          <p:cNvGrpSpPr/>
          <p:nvPr/>
        </p:nvGrpSpPr>
        <p:grpSpPr>
          <a:xfrm>
            <a:off x="518266" y="2099144"/>
            <a:ext cx="8029386" cy="1113181"/>
            <a:chOff x="518266" y="2099144"/>
            <a:chExt cx="8029386" cy="1113181"/>
          </a:xfrm>
        </p:grpSpPr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0D4BB8DB-558C-D747-908D-1453EE4BF4BA}"/>
                </a:ext>
              </a:extLst>
            </p:cNvPr>
            <p:cNvSpPr/>
            <p:nvPr/>
          </p:nvSpPr>
          <p:spPr>
            <a:xfrm>
              <a:off x="518266" y="2099144"/>
              <a:ext cx="1327890" cy="1113181"/>
            </a:xfrm>
            <a:custGeom>
              <a:avLst/>
              <a:gdLst>
                <a:gd name="connsiteX0" fmla="*/ 0 w 974888"/>
                <a:gd name="connsiteY0" fmla="*/ 58493 h 584933"/>
                <a:gd name="connsiteX1" fmla="*/ 58493 w 974888"/>
                <a:gd name="connsiteY1" fmla="*/ 0 h 584933"/>
                <a:gd name="connsiteX2" fmla="*/ 916395 w 974888"/>
                <a:gd name="connsiteY2" fmla="*/ 0 h 584933"/>
                <a:gd name="connsiteX3" fmla="*/ 974888 w 974888"/>
                <a:gd name="connsiteY3" fmla="*/ 58493 h 584933"/>
                <a:gd name="connsiteX4" fmla="*/ 974888 w 974888"/>
                <a:gd name="connsiteY4" fmla="*/ 526440 h 584933"/>
                <a:gd name="connsiteX5" fmla="*/ 916395 w 974888"/>
                <a:gd name="connsiteY5" fmla="*/ 584933 h 584933"/>
                <a:gd name="connsiteX6" fmla="*/ 58493 w 974888"/>
                <a:gd name="connsiteY6" fmla="*/ 584933 h 584933"/>
                <a:gd name="connsiteX7" fmla="*/ 0 w 974888"/>
                <a:gd name="connsiteY7" fmla="*/ 526440 h 584933"/>
                <a:gd name="connsiteX8" fmla="*/ 0 w 974888"/>
                <a:gd name="connsiteY8" fmla="*/ 58493 h 58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4888" h="584933">
                  <a:moveTo>
                    <a:pt x="0" y="58493"/>
                  </a:moveTo>
                  <a:cubicBezTo>
                    <a:pt x="0" y="26188"/>
                    <a:pt x="26188" y="0"/>
                    <a:pt x="58493" y="0"/>
                  </a:cubicBezTo>
                  <a:lnTo>
                    <a:pt x="916395" y="0"/>
                  </a:lnTo>
                  <a:cubicBezTo>
                    <a:pt x="948700" y="0"/>
                    <a:pt x="974888" y="26188"/>
                    <a:pt x="974888" y="58493"/>
                  </a:cubicBezTo>
                  <a:lnTo>
                    <a:pt x="974888" y="526440"/>
                  </a:lnTo>
                  <a:cubicBezTo>
                    <a:pt x="974888" y="558745"/>
                    <a:pt x="948700" y="584933"/>
                    <a:pt x="916395" y="584933"/>
                  </a:cubicBezTo>
                  <a:lnTo>
                    <a:pt x="58493" y="584933"/>
                  </a:lnTo>
                  <a:cubicBezTo>
                    <a:pt x="26188" y="584933"/>
                    <a:pt x="0" y="558745"/>
                    <a:pt x="0" y="526440"/>
                  </a:cubicBezTo>
                  <a:lnTo>
                    <a:pt x="0" y="58493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08572" tIns="108572" rIns="108572" bIns="108572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6A6DC49-2815-E74F-8C17-9B4967198B98}"/>
                </a:ext>
              </a:extLst>
            </p:cNvPr>
            <p:cNvSpPr/>
            <p:nvPr/>
          </p:nvSpPr>
          <p:spPr>
            <a:xfrm>
              <a:off x="2107210" y="2558674"/>
              <a:ext cx="206676" cy="241772"/>
            </a:xfrm>
            <a:custGeom>
              <a:avLst/>
              <a:gdLst>
                <a:gd name="connsiteX0" fmla="*/ 0 w 206676"/>
                <a:gd name="connsiteY0" fmla="*/ 48354 h 241772"/>
                <a:gd name="connsiteX1" fmla="*/ 103338 w 206676"/>
                <a:gd name="connsiteY1" fmla="*/ 48354 h 241772"/>
                <a:gd name="connsiteX2" fmla="*/ 103338 w 206676"/>
                <a:gd name="connsiteY2" fmla="*/ 0 h 241772"/>
                <a:gd name="connsiteX3" fmla="*/ 206676 w 206676"/>
                <a:gd name="connsiteY3" fmla="*/ 120886 h 241772"/>
                <a:gd name="connsiteX4" fmla="*/ 103338 w 206676"/>
                <a:gd name="connsiteY4" fmla="*/ 241772 h 241772"/>
                <a:gd name="connsiteX5" fmla="*/ 103338 w 206676"/>
                <a:gd name="connsiteY5" fmla="*/ 193418 h 241772"/>
                <a:gd name="connsiteX6" fmla="*/ 0 w 206676"/>
                <a:gd name="connsiteY6" fmla="*/ 193418 h 241772"/>
                <a:gd name="connsiteX7" fmla="*/ 0 w 206676"/>
                <a:gd name="connsiteY7" fmla="*/ 48354 h 2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676" h="241772">
                  <a:moveTo>
                    <a:pt x="0" y="48354"/>
                  </a:moveTo>
                  <a:lnTo>
                    <a:pt x="103338" y="48354"/>
                  </a:lnTo>
                  <a:lnTo>
                    <a:pt x="103338" y="0"/>
                  </a:lnTo>
                  <a:lnTo>
                    <a:pt x="206676" y="120886"/>
                  </a:lnTo>
                  <a:lnTo>
                    <a:pt x="103338" y="241772"/>
                  </a:lnTo>
                  <a:lnTo>
                    <a:pt x="103338" y="193418"/>
                  </a:lnTo>
                  <a:lnTo>
                    <a:pt x="0" y="193418"/>
                  </a:lnTo>
                  <a:lnTo>
                    <a:pt x="0" y="48354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0" tIns="48354" rIns="62003" bIns="4835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100" kern="12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60B9E101-1DA5-F240-ABE8-3A42E768D19E}"/>
                </a:ext>
              </a:extLst>
            </p:cNvPr>
            <p:cNvSpPr/>
            <p:nvPr/>
          </p:nvSpPr>
          <p:spPr>
            <a:xfrm>
              <a:off x="2390566" y="2099144"/>
              <a:ext cx="1327890" cy="1113181"/>
            </a:xfrm>
            <a:custGeom>
              <a:avLst/>
              <a:gdLst>
                <a:gd name="connsiteX0" fmla="*/ 0 w 974888"/>
                <a:gd name="connsiteY0" fmla="*/ 58493 h 584933"/>
                <a:gd name="connsiteX1" fmla="*/ 58493 w 974888"/>
                <a:gd name="connsiteY1" fmla="*/ 0 h 584933"/>
                <a:gd name="connsiteX2" fmla="*/ 916395 w 974888"/>
                <a:gd name="connsiteY2" fmla="*/ 0 h 584933"/>
                <a:gd name="connsiteX3" fmla="*/ 974888 w 974888"/>
                <a:gd name="connsiteY3" fmla="*/ 58493 h 584933"/>
                <a:gd name="connsiteX4" fmla="*/ 974888 w 974888"/>
                <a:gd name="connsiteY4" fmla="*/ 526440 h 584933"/>
                <a:gd name="connsiteX5" fmla="*/ 916395 w 974888"/>
                <a:gd name="connsiteY5" fmla="*/ 584933 h 584933"/>
                <a:gd name="connsiteX6" fmla="*/ 58493 w 974888"/>
                <a:gd name="connsiteY6" fmla="*/ 584933 h 584933"/>
                <a:gd name="connsiteX7" fmla="*/ 0 w 974888"/>
                <a:gd name="connsiteY7" fmla="*/ 526440 h 584933"/>
                <a:gd name="connsiteX8" fmla="*/ 0 w 974888"/>
                <a:gd name="connsiteY8" fmla="*/ 58493 h 58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4888" h="584933">
                  <a:moveTo>
                    <a:pt x="0" y="58493"/>
                  </a:moveTo>
                  <a:cubicBezTo>
                    <a:pt x="0" y="26188"/>
                    <a:pt x="26188" y="0"/>
                    <a:pt x="58493" y="0"/>
                  </a:cubicBezTo>
                  <a:lnTo>
                    <a:pt x="916395" y="0"/>
                  </a:lnTo>
                  <a:cubicBezTo>
                    <a:pt x="948700" y="0"/>
                    <a:pt x="974888" y="26188"/>
                    <a:pt x="974888" y="58493"/>
                  </a:cubicBezTo>
                  <a:lnTo>
                    <a:pt x="974888" y="526440"/>
                  </a:lnTo>
                  <a:cubicBezTo>
                    <a:pt x="974888" y="558745"/>
                    <a:pt x="948700" y="584933"/>
                    <a:pt x="916395" y="584933"/>
                  </a:cubicBezTo>
                  <a:lnTo>
                    <a:pt x="58493" y="584933"/>
                  </a:lnTo>
                  <a:cubicBezTo>
                    <a:pt x="26188" y="584933"/>
                    <a:pt x="0" y="558745"/>
                    <a:pt x="0" y="526440"/>
                  </a:cubicBezTo>
                  <a:lnTo>
                    <a:pt x="0" y="58493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16192" tIns="116192" rIns="116192" bIns="116192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600" kern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8732BEA4-4254-1342-B8B7-F86885FCFD33}"/>
                </a:ext>
              </a:extLst>
            </p:cNvPr>
            <p:cNvSpPr/>
            <p:nvPr/>
          </p:nvSpPr>
          <p:spPr>
            <a:xfrm>
              <a:off x="3768234" y="2550723"/>
              <a:ext cx="206676" cy="241772"/>
            </a:xfrm>
            <a:custGeom>
              <a:avLst/>
              <a:gdLst>
                <a:gd name="connsiteX0" fmla="*/ 0 w 206676"/>
                <a:gd name="connsiteY0" fmla="*/ 48354 h 241772"/>
                <a:gd name="connsiteX1" fmla="*/ 103338 w 206676"/>
                <a:gd name="connsiteY1" fmla="*/ 48354 h 241772"/>
                <a:gd name="connsiteX2" fmla="*/ 103338 w 206676"/>
                <a:gd name="connsiteY2" fmla="*/ 0 h 241772"/>
                <a:gd name="connsiteX3" fmla="*/ 206676 w 206676"/>
                <a:gd name="connsiteY3" fmla="*/ 120886 h 241772"/>
                <a:gd name="connsiteX4" fmla="*/ 103338 w 206676"/>
                <a:gd name="connsiteY4" fmla="*/ 241772 h 241772"/>
                <a:gd name="connsiteX5" fmla="*/ 103338 w 206676"/>
                <a:gd name="connsiteY5" fmla="*/ 193418 h 241772"/>
                <a:gd name="connsiteX6" fmla="*/ 0 w 206676"/>
                <a:gd name="connsiteY6" fmla="*/ 193418 h 241772"/>
                <a:gd name="connsiteX7" fmla="*/ 0 w 206676"/>
                <a:gd name="connsiteY7" fmla="*/ 48354 h 2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676" h="241772">
                  <a:moveTo>
                    <a:pt x="0" y="48354"/>
                  </a:moveTo>
                  <a:lnTo>
                    <a:pt x="103338" y="48354"/>
                  </a:lnTo>
                  <a:lnTo>
                    <a:pt x="103338" y="0"/>
                  </a:lnTo>
                  <a:lnTo>
                    <a:pt x="206676" y="120886"/>
                  </a:lnTo>
                  <a:lnTo>
                    <a:pt x="103338" y="241772"/>
                  </a:lnTo>
                  <a:lnTo>
                    <a:pt x="103338" y="193418"/>
                  </a:lnTo>
                  <a:lnTo>
                    <a:pt x="0" y="193418"/>
                  </a:lnTo>
                  <a:lnTo>
                    <a:pt x="0" y="48354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0" tIns="48354" rIns="62003" bIns="4835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100" kern="120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14CEE955-6B7D-5A41-B973-C79A12577140}"/>
                </a:ext>
              </a:extLst>
            </p:cNvPr>
            <p:cNvSpPr/>
            <p:nvPr/>
          </p:nvSpPr>
          <p:spPr>
            <a:xfrm>
              <a:off x="4024689" y="2099144"/>
              <a:ext cx="1201606" cy="1113181"/>
            </a:xfrm>
            <a:custGeom>
              <a:avLst/>
              <a:gdLst>
                <a:gd name="connsiteX0" fmla="*/ 0 w 974888"/>
                <a:gd name="connsiteY0" fmla="*/ 58493 h 584933"/>
                <a:gd name="connsiteX1" fmla="*/ 58493 w 974888"/>
                <a:gd name="connsiteY1" fmla="*/ 0 h 584933"/>
                <a:gd name="connsiteX2" fmla="*/ 916395 w 974888"/>
                <a:gd name="connsiteY2" fmla="*/ 0 h 584933"/>
                <a:gd name="connsiteX3" fmla="*/ 974888 w 974888"/>
                <a:gd name="connsiteY3" fmla="*/ 58493 h 584933"/>
                <a:gd name="connsiteX4" fmla="*/ 974888 w 974888"/>
                <a:gd name="connsiteY4" fmla="*/ 526440 h 584933"/>
                <a:gd name="connsiteX5" fmla="*/ 916395 w 974888"/>
                <a:gd name="connsiteY5" fmla="*/ 584933 h 584933"/>
                <a:gd name="connsiteX6" fmla="*/ 58493 w 974888"/>
                <a:gd name="connsiteY6" fmla="*/ 584933 h 584933"/>
                <a:gd name="connsiteX7" fmla="*/ 0 w 974888"/>
                <a:gd name="connsiteY7" fmla="*/ 526440 h 584933"/>
                <a:gd name="connsiteX8" fmla="*/ 0 w 974888"/>
                <a:gd name="connsiteY8" fmla="*/ 58493 h 58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4888" h="584933">
                  <a:moveTo>
                    <a:pt x="0" y="58493"/>
                  </a:moveTo>
                  <a:cubicBezTo>
                    <a:pt x="0" y="26188"/>
                    <a:pt x="26188" y="0"/>
                    <a:pt x="58493" y="0"/>
                  </a:cubicBezTo>
                  <a:lnTo>
                    <a:pt x="916395" y="0"/>
                  </a:lnTo>
                  <a:cubicBezTo>
                    <a:pt x="948700" y="0"/>
                    <a:pt x="974888" y="26188"/>
                    <a:pt x="974888" y="58493"/>
                  </a:cubicBezTo>
                  <a:lnTo>
                    <a:pt x="974888" y="526440"/>
                  </a:lnTo>
                  <a:cubicBezTo>
                    <a:pt x="974888" y="558745"/>
                    <a:pt x="948700" y="584933"/>
                    <a:pt x="916395" y="584933"/>
                  </a:cubicBezTo>
                  <a:lnTo>
                    <a:pt x="58493" y="584933"/>
                  </a:lnTo>
                  <a:cubicBezTo>
                    <a:pt x="26188" y="584933"/>
                    <a:pt x="0" y="558745"/>
                    <a:pt x="0" y="526440"/>
                  </a:cubicBezTo>
                  <a:lnTo>
                    <a:pt x="0" y="58493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16192" tIns="116192" rIns="116192" bIns="116192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600" kern="120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0E7AA4C5-0247-F940-9B2D-4EF6A3DB545D}"/>
                </a:ext>
              </a:extLst>
            </p:cNvPr>
            <p:cNvSpPr/>
            <p:nvPr/>
          </p:nvSpPr>
          <p:spPr>
            <a:xfrm>
              <a:off x="5332102" y="2571750"/>
              <a:ext cx="206676" cy="241772"/>
            </a:xfrm>
            <a:custGeom>
              <a:avLst/>
              <a:gdLst>
                <a:gd name="connsiteX0" fmla="*/ 0 w 206676"/>
                <a:gd name="connsiteY0" fmla="*/ 48354 h 241772"/>
                <a:gd name="connsiteX1" fmla="*/ 103338 w 206676"/>
                <a:gd name="connsiteY1" fmla="*/ 48354 h 241772"/>
                <a:gd name="connsiteX2" fmla="*/ 103338 w 206676"/>
                <a:gd name="connsiteY2" fmla="*/ 0 h 241772"/>
                <a:gd name="connsiteX3" fmla="*/ 206676 w 206676"/>
                <a:gd name="connsiteY3" fmla="*/ 120886 h 241772"/>
                <a:gd name="connsiteX4" fmla="*/ 103338 w 206676"/>
                <a:gd name="connsiteY4" fmla="*/ 241772 h 241772"/>
                <a:gd name="connsiteX5" fmla="*/ 103338 w 206676"/>
                <a:gd name="connsiteY5" fmla="*/ 193418 h 241772"/>
                <a:gd name="connsiteX6" fmla="*/ 0 w 206676"/>
                <a:gd name="connsiteY6" fmla="*/ 193418 h 241772"/>
                <a:gd name="connsiteX7" fmla="*/ 0 w 206676"/>
                <a:gd name="connsiteY7" fmla="*/ 48354 h 2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676" h="241772">
                  <a:moveTo>
                    <a:pt x="0" y="48354"/>
                  </a:moveTo>
                  <a:lnTo>
                    <a:pt x="103338" y="48354"/>
                  </a:lnTo>
                  <a:lnTo>
                    <a:pt x="103338" y="0"/>
                  </a:lnTo>
                  <a:lnTo>
                    <a:pt x="206676" y="120886"/>
                  </a:lnTo>
                  <a:lnTo>
                    <a:pt x="103338" y="241772"/>
                  </a:lnTo>
                  <a:lnTo>
                    <a:pt x="103338" y="193418"/>
                  </a:lnTo>
                  <a:lnTo>
                    <a:pt x="0" y="193418"/>
                  </a:lnTo>
                  <a:lnTo>
                    <a:pt x="0" y="48354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0" tIns="48354" rIns="62003" bIns="4835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100" kern="120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AFCBA56-A799-2F49-8F63-16E84AE994C3}"/>
                </a:ext>
              </a:extLst>
            </p:cNvPr>
            <p:cNvSpPr/>
            <p:nvPr/>
          </p:nvSpPr>
          <p:spPr>
            <a:xfrm>
              <a:off x="5607217" y="2099145"/>
              <a:ext cx="1201606" cy="1113180"/>
            </a:xfrm>
            <a:custGeom>
              <a:avLst/>
              <a:gdLst>
                <a:gd name="connsiteX0" fmla="*/ 0 w 974888"/>
                <a:gd name="connsiteY0" fmla="*/ 58493 h 584933"/>
                <a:gd name="connsiteX1" fmla="*/ 58493 w 974888"/>
                <a:gd name="connsiteY1" fmla="*/ 0 h 584933"/>
                <a:gd name="connsiteX2" fmla="*/ 916395 w 974888"/>
                <a:gd name="connsiteY2" fmla="*/ 0 h 584933"/>
                <a:gd name="connsiteX3" fmla="*/ 974888 w 974888"/>
                <a:gd name="connsiteY3" fmla="*/ 58493 h 584933"/>
                <a:gd name="connsiteX4" fmla="*/ 974888 w 974888"/>
                <a:gd name="connsiteY4" fmla="*/ 526440 h 584933"/>
                <a:gd name="connsiteX5" fmla="*/ 916395 w 974888"/>
                <a:gd name="connsiteY5" fmla="*/ 584933 h 584933"/>
                <a:gd name="connsiteX6" fmla="*/ 58493 w 974888"/>
                <a:gd name="connsiteY6" fmla="*/ 584933 h 584933"/>
                <a:gd name="connsiteX7" fmla="*/ 0 w 974888"/>
                <a:gd name="connsiteY7" fmla="*/ 526440 h 584933"/>
                <a:gd name="connsiteX8" fmla="*/ 0 w 974888"/>
                <a:gd name="connsiteY8" fmla="*/ 58493 h 58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4888" h="584933">
                  <a:moveTo>
                    <a:pt x="0" y="58493"/>
                  </a:moveTo>
                  <a:cubicBezTo>
                    <a:pt x="0" y="26188"/>
                    <a:pt x="26188" y="0"/>
                    <a:pt x="58493" y="0"/>
                  </a:cubicBezTo>
                  <a:lnTo>
                    <a:pt x="916395" y="0"/>
                  </a:lnTo>
                  <a:cubicBezTo>
                    <a:pt x="948700" y="0"/>
                    <a:pt x="974888" y="26188"/>
                    <a:pt x="974888" y="58493"/>
                  </a:cubicBezTo>
                  <a:lnTo>
                    <a:pt x="974888" y="526440"/>
                  </a:lnTo>
                  <a:cubicBezTo>
                    <a:pt x="974888" y="558745"/>
                    <a:pt x="948700" y="584933"/>
                    <a:pt x="916395" y="584933"/>
                  </a:cubicBezTo>
                  <a:lnTo>
                    <a:pt x="58493" y="584933"/>
                  </a:lnTo>
                  <a:cubicBezTo>
                    <a:pt x="26188" y="584933"/>
                    <a:pt x="0" y="558745"/>
                    <a:pt x="0" y="526440"/>
                  </a:cubicBezTo>
                  <a:lnTo>
                    <a:pt x="0" y="58493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08572" tIns="108572" rIns="108572" bIns="108572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8A6A7C8-A662-D741-8E61-AABCFD3BC1CC}"/>
                </a:ext>
              </a:extLst>
            </p:cNvPr>
            <p:cNvSpPr/>
            <p:nvPr/>
          </p:nvSpPr>
          <p:spPr>
            <a:xfrm>
              <a:off x="6994578" y="2550723"/>
              <a:ext cx="206676" cy="241772"/>
            </a:xfrm>
            <a:custGeom>
              <a:avLst/>
              <a:gdLst>
                <a:gd name="connsiteX0" fmla="*/ 0 w 206676"/>
                <a:gd name="connsiteY0" fmla="*/ 48354 h 241772"/>
                <a:gd name="connsiteX1" fmla="*/ 103338 w 206676"/>
                <a:gd name="connsiteY1" fmla="*/ 48354 h 241772"/>
                <a:gd name="connsiteX2" fmla="*/ 103338 w 206676"/>
                <a:gd name="connsiteY2" fmla="*/ 0 h 241772"/>
                <a:gd name="connsiteX3" fmla="*/ 206676 w 206676"/>
                <a:gd name="connsiteY3" fmla="*/ 120886 h 241772"/>
                <a:gd name="connsiteX4" fmla="*/ 103338 w 206676"/>
                <a:gd name="connsiteY4" fmla="*/ 241772 h 241772"/>
                <a:gd name="connsiteX5" fmla="*/ 103338 w 206676"/>
                <a:gd name="connsiteY5" fmla="*/ 193418 h 241772"/>
                <a:gd name="connsiteX6" fmla="*/ 0 w 206676"/>
                <a:gd name="connsiteY6" fmla="*/ 193418 h 241772"/>
                <a:gd name="connsiteX7" fmla="*/ 0 w 206676"/>
                <a:gd name="connsiteY7" fmla="*/ 48354 h 241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676" h="241772">
                  <a:moveTo>
                    <a:pt x="0" y="48354"/>
                  </a:moveTo>
                  <a:lnTo>
                    <a:pt x="103338" y="48354"/>
                  </a:lnTo>
                  <a:lnTo>
                    <a:pt x="103338" y="0"/>
                  </a:lnTo>
                  <a:lnTo>
                    <a:pt x="206676" y="120886"/>
                  </a:lnTo>
                  <a:lnTo>
                    <a:pt x="103338" y="241772"/>
                  </a:lnTo>
                  <a:lnTo>
                    <a:pt x="103338" y="193418"/>
                  </a:lnTo>
                  <a:lnTo>
                    <a:pt x="0" y="193418"/>
                  </a:lnTo>
                  <a:lnTo>
                    <a:pt x="0" y="48354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0" tIns="48354" rIns="62003" bIns="4835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100" kern="120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709230D-152D-1E4A-AA12-2216898D8906}"/>
                </a:ext>
              </a:extLst>
            </p:cNvPr>
            <p:cNvSpPr/>
            <p:nvPr/>
          </p:nvSpPr>
          <p:spPr>
            <a:xfrm>
              <a:off x="7275443" y="2099145"/>
              <a:ext cx="1272209" cy="1113180"/>
            </a:xfrm>
            <a:custGeom>
              <a:avLst/>
              <a:gdLst>
                <a:gd name="connsiteX0" fmla="*/ 0 w 974888"/>
                <a:gd name="connsiteY0" fmla="*/ 58493 h 584933"/>
                <a:gd name="connsiteX1" fmla="*/ 58493 w 974888"/>
                <a:gd name="connsiteY1" fmla="*/ 0 h 584933"/>
                <a:gd name="connsiteX2" fmla="*/ 916395 w 974888"/>
                <a:gd name="connsiteY2" fmla="*/ 0 h 584933"/>
                <a:gd name="connsiteX3" fmla="*/ 974888 w 974888"/>
                <a:gd name="connsiteY3" fmla="*/ 58493 h 584933"/>
                <a:gd name="connsiteX4" fmla="*/ 974888 w 974888"/>
                <a:gd name="connsiteY4" fmla="*/ 526440 h 584933"/>
                <a:gd name="connsiteX5" fmla="*/ 916395 w 974888"/>
                <a:gd name="connsiteY5" fmla="*/ 584933 h 584933"/>
                <a:gd name="connsiteX6" fmla="*/ 58493 w 974888"/>
                <a:gd name="connsiteY6" fmla="*/ 584933 h 584933"/>
                <a:gd name="connsiteX7" fmla="*/ 0 w 974888"/>
                <a:gd name="connsiteY7" fmla="*/ 526440 h 584933"/>
                <a:gd name="connsiteX8" fmla="*/ 0 w 974888"/>
                <a:gd name="connsiteY8" fmla="*/ 58493 h 58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4888" h="584933">
                  <a:moveTo>
                    <a:pt x="0" y="58493"/>
                  </a:moveTo>
                  <a:cubicBezTo>
                    <a:pt x="0" y="26188"/>
                    <a:pt x="26188" y="0"/>
                    <a:pt x="58493" y="0"/>
                  </a:cubicBezTo>
                  <a:lnTo>
                    <a:pt x="916395" y="0"/>
                  </a:lnTo>
                  <a:cubicBezTo>
                    <a:pt x="948700" y="0"/>
                    <a:pt x="974888" y="26188"/>
                    <a:pt x="974888" y="58493"/>
                  </a:cubicBezTo>
                  <a:lnTo>
                    <a:pt x="974888" y="526440"/>
                  </a:lnTo>
                  <a:cubicBezTo>
                    <a:pt x="974888" y="558745"/>
                    <a:pt x="948700" y="584933"/>
                    <a:pt x="916395" y="584933"/>
                  </a:cubicBezTo>
                  <a:lnTo>
                    <a:pt x="58493" y="584933"/>
                  </a:lnTo>
                  <a:cubicBezTo>
                    <a:pt x="26188" y="584933"/>
                    <a:pt x="0" y="558745"/>
                    <a:pt x="0" y="526440"/>
                  </a:cubicBezTo>
                  <a:lnTo>
                    <a:pt x="0" y="58493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08572" tIns="108572" rIns="108572" bIns="108572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400" kern="1200" dirty="0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467E4AA-D150-2A41-8F63-4DE7F3F2300D}"/>
              </a:ext>
            </a:extLst>
          </p:cNvPr>
          <p:cNvSpPr txBox="1"/>
          <p:nvPr/>
        </p:nvSpPr>
        <p:spPr>
          <a:xfrm>
            <a:off x="538985" y="3538330"/>
            <a:ext cx="1504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Problem Understanding</a:t>
            </a:r>
          </a:p>
        </p:txBody>
      </p:sp>
      <p:pic>
        <p:nvPicPr>
          <p:cNvPr id="31" name="Picture 30" descr="Diagram&#10;&#10;Description automatically generated">
            <a:extLst>
              <a:ext uri="{FF2B5EF4-FFF2-40B4-BE49-F238E27FC236}">
                <a16:creationId xmlns:a16="http://schemas.microsoft.com/office/drawing/2014/main" id="{81A5C9AF-1065-E740-AD3F-C04E94723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8918" y="2178658"/>
            <a:ext cx="1269554" cy="95216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4ED330D-65C5-9043-A9B6-8A22DA59B90A}"/>
              </a:ext>
            </a:extLst>
          </p:cNvPr>
          <p:cNvSpPr txBox="1"/>
          <p:nvPr/>
        </p:nvSpPr>
        <p:spPr>
          <a:xfrm>
            <a:off x="2210548" y="3646051"/>
            <a:ext cx="14090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 Extraction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7B35485-FE6B-6A43-9CA6-D6CE079EF730}"/>
              </a:ext>
            </a:extLst>
          </p:cNvPr>
          <p:cNvSpPr txBox="1"/>
          <p:nvPr/>
        </p:nvSpPr>
        <p:spPr>
          <a:xfrm>
            <a:off x="3974910" y="3646051"/>
            <a:ext cx="1549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 Preparation</a:t>
            </a:r>
          </a:p>
        </p:txBody>
      </p:sp>
      <p:pic>
        <p:nvPicPr>
          <p:cNvPr id="37" name="Picture 36" descr="A picture containing text&#10;&#10;Description automatically generated">
            <a:extLst>
              <a:ext uri="{FF2B5EF4-FFF2-40B4-BE49-F238E27FC236}">
                <a16:creationId xmlns:a16="http://schemas.microsoft.com/office/drawing/2014/main" id="{0FFC6938-555F-A44A-9330-73D6FEBA3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135" y="2182200"/>
            <a:ext cx="1155770" cy="99472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AAC7CEBF-C1AF-CD48-A60E-20F36DAAAF51}"/>
              </a:ext>
            </a:extLst>
          </p:cNvPr>
          <p:cNvSpPr txBox="1"/>
          <p:nvPr/>
        </p:nvSpPr>
        <p:spPr>
          <a:xfrm>
            <a:off x="5732569" y="3646051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Modelling</a:t>
            </a:r>
          </a:p>
        </p:txBody>
      </p:sp>
      <p:pic>
        <p:nvPicPr>
          <p:cNvPr id="40" name="Picture 39" descr="Logo, company name&#10;&#10;Description automatically generated">
            <a:extLst>
              <a:ext uri="{FF2B5EF4-FFF2-40B4-BE49-F238E27FC236}">
                <a16:creationId xmlns:a16="http://schemas.microsoft.com/office/drawing/2014/main" id="{19FE2AB6-9845-644D-9362-E4A3D184C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5763" y="2117499"/>
            <a:ext cx="1035878" cy="1059421"/>
          </a:xfrm>
          <a:prstGeom prst="rect">
            <a:avLst/>
          </a:prstGeom>
        </p:spPr>
      </p:pic>
      <p:pic>
        <p:nvPicPr>
          <p:cNvPr id="42" name="Picture 41" descr="A picture containing text&#10;&#10;Description automatically generated">
            <a:extLst>
              <a:ext uri="{FF2B5EF4-FFF2-40B4-BE49-F238E27FC236}">
                <a16:creationId xmlns:a16="http://schemas.microsoft.com/office/drawing/2014/main" id="{3021EFD4-55CC-4A43-B45A-9A2625AE0F9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4246" y="2170120"/>
            <a:ext cx="1082042" cy="1004754"/>
          </a:xfrm>
          <a:prstGeom prst="rect">
            <a:avLst/>
          </a:prstGeom>
          <a:solidFill>
            <a:schemeClr val="accent1">
              <a:hueOff val="0"/>
              <a:satOff val="0"/>
              <a:lumOff val="0"/>
            </a:schemeClr>
          </a:solidFill>
        </p:spPr>
      </p:pic>
      <p:pic>
        <p:nvPicPr>
          <p:cNvPr id="44" name="Picture 43" descr="Icon&#10;&#10;Description automatically generated">
            <a:extLst>
              <a:ext uri="{FF2B5EF4-FFF2-40B4-BE49-F238E27FC236}">
                <a16:creationId xmlns:a16="http://schemas.microsoft.com/office/drawing/2014/main" id="{8A13FDE5-0D0E-6248-8D12-225FAB9D8E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2444" y="2183202"/>
            <a:ext cx="1158205" cy="947622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556CF938-7EEC-6043-9DE4-BAB4B0B6363E}"/>
              </a:ext>
            </a:extLst>
          </p:cNvPr>
          <p:cNvSpPr txBox="1"/>
          <p:nvPr/>
        </p:nvSpPr>
        <p:spPr>
          <a:xfrm>
            <a:off x="7141945" y="3646050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Salary Prediction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A69D2B5-045E-0341-8EBB-4C3DD53B0BE6}"/>
              </a:ext>
            </a:extLst>
          </p:cNvPr>
          <p:cNvSpPr txBox="1"/>
          <p:nvPr/>
        </p:nvSpPr>
        <p:spPr>
          <a:xfrm>
            <a:off x="2210548" y="481786"/>
            <a:ext cx="42049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Project Overview </a:t>
            </a:r>
          </a:p>
        </p:txBody>
      </p:sp>
      <p:sp>
        <p:nvSpPr>
          <p:cNvPr id="49" name="Slide Number Placeholder 48">
            <a:extLst>
              <a:ext uri="{FF2B5EF4-FFF2-40B4-BE49-F238E27FC236}">
                <a16:creationId xmlns:a16="http://schemas.microsoft.com/office/drawing/2014/main" id="{98D742CC-BDED-0342-84D4-DB5A58A09E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6207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EA89B8-01FB-3A4E-8723-21AC5422DB6A}"/>
              </a:ext>
            </a:extLst>
          </p:cNvPr>
          <p:cNvSpPr txBox="1"/>
          <p:nvPr/>
        </p:nvSpPr>
        <p:spPr>
          <a:xfrm>
            <a:off x="781664" y="1718187"/>
            <a:ext cx="262123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Sprint 1- 6 user story cards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Sprint 2- 5 user story cards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Sprint 3- 6 user story cards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Sprint 4- 6 user story cards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Sprint 5- 9 user story cards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A417DE38-F843-7445-BB1D-9C53D4FAA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63384"/>
            <a:ext cx="4149949" cy="41696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F8BF93-74A7-8F43-9F86-8CEF82DA40BB}"/>
              </a:ext>
            </a:extLst>
          </p:cNvPr>
          <p:cNvSpPr txBox="1"/>
          <p:nvPr/>
        </p:nvSpPr>
        <p:spPr>
          <a:xfrm>
            <a:off x="980436" y="848032"/>
            <a:ext cx="22236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Agile Boards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1039FD-2222-C541-BD66-11837A0D88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7314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FF607A1-1CE0-0D49-9B69-BDECDCF95833}"/>
              </a:ext>
            </a:extLst>
          </p:cNvPr>
          <p:cNvSpPr txBox="1"/>
          <p:nvPr/>
        </p:nvSpPr>
        <p:spPr>
          <a:xfrm>
            <a:off x="604299" y="333955"/>
            <a:ext cx="28280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Data- Allwyn Corporation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539D78-5D8B-4647-9D27-D5C8F9810F9D}"/>
              </a:ext>
            </a:extLst>
          </p:cNvPr>
          <p:cNvSpPr txBox="1"/>
          <p:nvPr/>
        </p:nvSpPr>
        <p:spPr>
          <a:xfrm>
            <a:off x="826935" y="938252"/>
            <a:ext cx="12955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 Category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D724BC-5F38-8942-9683-4AB0FA5BAE6C}"/>
              </a:ext>
            </a:extLst>
          </p:cNvPr>
          <p:cNvSpPr txBox="1"/>
          <p:nvPr/>
        </p:nvSpPr>
        <p:spPr>
          <a:xfrm>
            <a:off x="5537908" y="845064"/>
            <a:ext cx="17876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Job Description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C5B5B820-9650-1B42-9D48-9287B5C8C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129" y="1571615"/>
            <a:ext cx="5511594" cy="3097293"/>
          </a:xfrm>
          <a:prstGeom prst="rect">
            <a:avLst/>
          </a:prstGeom>
        </p:spPr>
      </p:pic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91DF73C7-5D54-8744-B44D-28AF03DA6E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4153724"/>
              </p:ext>
            </p:extLst>
          </p:nvPr>
        </p:nvGraphicFramePr>
        <p:xfrm>
          <a:off x="826935" y="1202554"/>
          <a:ext cx="1924216" cy="3621518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924216">
                  <a:extLst>
                    <a:ext uri="{9D8B030D-6E8A-4147-A177-3AD203B41FA5}">
                      <a16:colId xmlns:a16="http://schemas.microsoft.com/office/drawing/2014/main" val="3652526225"/>
                    </a:ext>
                  </a:extLst>
                </a:gridCol>
              </a:tblGrid>
              <a:tr h="378781">
                <a:tc>
                  <a:txBody>
                    <a:bodyPr/>
                    <a:lstStyle/>
                    <a:p>
                      <a:r>
                        <a:rPr lang="en-US" sz="1000" b="0" i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IT Project Manager 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5461855"/>
                  </a:ext>
                </a:extLst>
              </a:tr>
              <a:tr h="292659">
                <a:tc>
                  <a:txBody>
                    <a:bodyPr/>
                    <a:lstStyle/>
                    <a:p>
                      <a:r>
                        <a:rPr lang="en-US" sz="1000" b="0" i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IT Project Manager III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07494571"/>
                  </a:ext>
                </a:extLst>
              </a:tr>
              <a:tr h="539183">
                <a:tc>
                  <a:txBody>
                    <a:bodyPr/>
                    <a:lstStyle/>
                    <a:p>
                      <a:r>
                        <a:rPr lang="en-US" sz="1000" b="0" i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Senior Computer Security Systems Specialist </a:t>
                      </a:r>
                    </a:p>
                    <a:p>
                      <a:endParaRPr lang="en-US" sz="1000" b="0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333355"/>
                  </a:ext>
                </a:extLst>
              </a:tr>
              <a:tr h="389410">
                <a:tc>
                  <a:txBody>
                    <a:bodyPr/>
                    <a:lstStyle/>
                    <a:p>
                      <a:r>
                        <a:rPr lang="en-US" sz="1000" b="0" i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Senior Security Analyst </a:t>
                      </a:r>
                    </a:p>
                    <a:p>
                      <a:endParaRPr lang="en-US" sz="1000" b="0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356899"/>
                  </a:ext>
                </a:extLst>
              </a:tr>
              <a:tr h="389410">
                <a:tc>
                  <a:txBody>
                    <a:bodyPr/>
                    <a:lstStyle/>
                    <a:p>
                      <a:r>
                        <a:rPr lang="en-US" sz="1000" b="0" i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Cloud Engineer </a:t>
                      </a:r>
                    </a:p>
                    <a:p>
                      <a:endParaRPr lang="en-US" sz="1000" b="0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3517286"/>
                  </a:ext>
                </a:extLst>
              </a:tr>
              <a:tr h="389410">
                <a:tc>
                  <a:txBody>
                    <a:bodyPr/>
                    <a:lstStyle/>
                    <a:p>
                      <a:r>
                        <a:rPr lang="en-US" sz="1000" b="0" i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Senior Data Scientist </a:t>
                      </a:r>
                    </a:p>
                    <a:p>
                      <a:endParaRPr lang="en-US" sz="1000" b="0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165600"/>
                  </a:ext>
                </a:extLst>
              </a:tr>
              <a:tr h="434995">
                <a:tc>
                  <a:txBody>
                    <a:bodyPr/>
                    <a:lstStyle/>
                    <a:p>
                      <a:r>
                        <a:rPr lang="en-US" sz="1000" b="0" i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User Experience (UX) Developer </a:t>
                      </a:r>
                    </a:p>
                    <a:p>
                      <a:endParaRPr lang="en-US" sz="1000" b="0" i="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9689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Software Developer I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89333979"/>
                  </a:ext>
                </a:extLst>
              </a:tr>
              <a:tr h="2926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Software Developer III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20156081"/>
                  </a:ext>
                </a:extLst>
              </a:tr>
              <a:tr h="2926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Test Automation Engineer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9082439"/>
                  </a:ext>
                </a:extLst>
              </a:tr>
            </a:tbl>
          </a:graphicData>
        </a:graphic>
      </p:graphicFrame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3C70D44-1D23-824D-AA2B-FEB7714D25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7997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08AC5DD-8F23-8544-B2F9-088DD66BFB3B}"/>
              </a:ext>
            </a:extLst>
          </p:cNvPr>
          <p:cNvSpPr/>
          <p:nvPr/>
        </p:nvSpPr>
        <p:spPr>
          <a:xfrm>
            <a:off x="302150" y="580445"/>
            <a:ext cx="1463039" cy="596347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Name</a:t>
            </a:r>
          </a:p>
        </p:txBody>
      </p:sp>
      <p:sp>
        <p:nvSpPr>
          <p:cNvPr id="5" name="Pentagon 4">
            <a:extLst>
              <a:ext uri="{FF2B5EF4-FFF2-40B4-BE49-F238E27FC236}">
                <a16:creationId xmlns:a16="http://schemas.microsoft.com/office/drawing/2014/main" id="{E7DFCBC6-E24E-BB4A-88E7-88438EA4408D}"/>
              </a:ext>
            </a:extLst>
          </p:cNvPr>
          <p:cNvSpPr/>
          <p:nvPr/>
        </p:nvSpPr>
        <p:spPr>
          <a:xfrm>
            <a:off x="1765189" y="707665"/>
            <a:ext cx="2115048" cy="397566"/>
          </a:xfrm>
          <a:prstGeom prst="homePlat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Glassdoor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1FD5DEC-0176-8D48-AB0F-D0D130632280}"/>
              </a:ext>
            </a:extLst>
          </p:cNvPr>
          <p:cNvSpPr/>
          <p:nvPr/>
        </p:nvSpPr>
        <p:spPr>
          <a:xfrm>
            <a:off x="302150" y="1391479"/>
            <a:ext cx="1463039" cy="596347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Owner</a:t>
            </a:r>
          </a:p>
        </p:txBody>
      </p:sp>
      <p:sp>
        <p:nvSpPr>
          <p:cNvPr id="11" name="Pentagon 10">
            <a:extLst>
              <a:ext uri="{FF2B5EF4-FFF2-40B4-BE49-F238E27FC236}">
                <a16:creationId xmlns:a16="http://schemas.microsoft.com/office/drawing/2014/main" id="{43B62BFB-FC22-A143-B4BE-F487F7B1E2DF}"/>
              </a:ext>
            </a:extLst>
          </p:cNvPr>
          <p:cNvSpPr/>
          <p:nvPr/>
        </p:nvSpPr>
        <p:spPr>
          <a:xfrm>
            <a:off x="1765189" y="1470991"/>
            <a:ext cx="2115048" cy="461176"/>
          </a:xfrm>
          <a:prstGeom prst="homePlat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Kaggle[Glassdoor]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980E835-B419-AB42-854C-2F4EBD381867}"/>
              </a:ext>
            </a:extLst>
          </p:cNvPr>
          <p:cNvSpPr/>
          <p:nvPr/>
        </p:nvSpPr>
        <p:spPr>
          <a:xfrm>
            <a:off x="286247" y="2369489"/>
            <a:ext cx="1463038" cy="596347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Size</a:t>
            </a:r>
          </a:p>
        </p:txBody>
      </p:sp>
      <p:sp>
        <p:nvSpPr>
          <p:cNvPr id="13" name="Pentagon 12">
            <a:extLst>
              <a:ext uri="{FF2B5EF4-FFF2-40B4-BE49-F238E27FC236}">
                <a16:creationId xmlns:a16="http://schemas.microsoft.com/office/drawing/2014/main" id="{5C791BB9-43E7-2F4D-B1C0-FC01FD104C08}"/>
              </a:ext>
            </a:extLst>
          </p:cNvPr>
          <p:cNvSpPr/>
          <p:nvPr/>
        </p:nvSpPr>
        <p:spPr>
          <a:xfrm>
            <a:off x="1765189" y="2480806"/>
            <a:ext cx="2115048" cy="397566"/>
          </a:xfrm>
          <a:prstGeom prst="homePlat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5 MB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0FC4199-1F80-E342-A61B-1C07D58169E5}"/>
              </a:ext>
            </a:extLst>
          </p:cNvPr>
          <p:cNvSpPr/>
          <p:nvPr/>
        </p:nvSpPr>
        <p:spPr>
          <a:xfrm>
            <a:off x="302151" y="3216301"/>
            <a:ext cx="1463038" cy="596347"/>
          </a:xfrm>
          <a:prstGeom prst="roundRect">
            <a:avLst/>
          </a:prstGeom>
          <a:solidFill>
            <a:srgbClr val="7CEE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Time range</a:t>
            </a:r>
          </a:p>
        </p:txBody>
      </p:sp>
      <p:sp>
        <p:nvSpPr>
          <p:cNvPr id="17" name="Pentagon 16">
            <a:extLst>
              <a:ext uri="{FF2B5EF4-FFF2-40B4-BE49-F238E27FC236}">
                <a16:creationId xmlns:a16="http://schemas.microsoft.com/office/drawing/2014/main" id="{217E6C1A-B43A-A945-B1E1-EEDC5E62B7BF}"/>
              </a:ext>
            </a:extLst>
          </p:cNvPr>
          <p:cNvSpPr/>
          <p:nvPr/>
        </p:nvSpPr>
        <p:spPr>
          <a:xfrm>
            <a:off x="1765189" y="3283886"/>
            <a:ext cx="2115048" cy="461176"/>
          </a:xfrm>
          <a:prstGeom prst="homePlat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2"/>
                </a:solidFill>
              </a:rPr>
              <a:t>Current data captured which was captured1yrs back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F9FD53A-65CE-504B-AB1C-F3F0F5ECFD39}"/>
              </a:ext>
            </a:extLst>
          </p:cNvPr>
          <p:cNvSpPr/>
          <p:nvPr/>
        </p:nvSpPr>
        <p:spPr>
          <a:xfrm>
            <a:off x="302151" y="4098896"/>
            <a:ext cx="1463038" cy="596347"/>
          </a:xfrm>
          <a:prstGeom prst="roundRect">
            <a:avLst/>
          </a:prstGeom>
          <a:solidFill>
            <a:srgbClr val="44FE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Analytics/Algorithm that will use dataset</a:t>
            </a:r>
          </a:p>
        </p:txBody>
      </p:sp>
      <p:sp>
        <p:nvSpPr>
          <p:cNvPr id="19" name="Pentagon 18">
            <a:extLst>
              <a:ext uri="{FF2B5EF4-FFF2-40B4-BE49-F238E27FC236}">
                <a16:creationId xmlns:a16="http://schemas.microsoft.com/office/drawing/2014/main" id="{04DB6ED6-B567-D84D-9CB8-555DCD5F8BB9}"/>
              </a:ext>
            </a:extLst>
          </p:cNvPr>
          <p:cNvSpPr/>
          <p:nvPr/>
        </p:nvSpPr>
        <p:spPr>
          <a:xfrm>
            <a:off x="1765189" y="4150576"/>
            <a:ext cx="2115048" cy="461176"/>
          </a:xfrm>
          <a:prstGeom prst="homePlat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2"/>
                </a:solidFill>
              </a:rPr>
              <a:t>NLP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2"/>
                </a:solidFill>
              </a:rPr>
              <a:t>ML Models</a:t>
            </a:r>
          </a:p>
        </p:txBody>
      </p:sp>
      <p:pic>
        <p:nvPicPr>
          <p:cNvPr id="20" name="Google Shape;310;p18">
            <a:extLst>
              <a:ext uri="{FF2B5EF4-FFF2-40B4-BE49-F238E27FC236}">
                <a16:creationId xmlns:a16="http://schemas.microsoft.com/office/drawing/2014/main" id="{78A9D1F2-941C-A44A-A47A-E732D988A6A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70545" y="1026609"/>
            <a:ext cx="3532732" cy="3703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Picture 25" descr="Logo&#10;&#10;Description automatically generated">
            <a:extLst>
              <a:ext uri="{FF2B5EF4-FFF2-40B4-BE49-F238E27FC236}">
                <a16:creationId xmlns:a16="http://schemas.microsoft.com/office/drawing/2014/main" id="{BA9FB26D-B14C-4745-A759-28334E5F8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514" y="127859"/>
            <a:ext cx="1233603" cy="693902"/>
          </a:xfrm>
          <a:prstGeom prst="rect">
            <a:avLst/>
          </a:prstGeom>
        </p:spPr>
      </p:pic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497E8FB5-11CA-AF46-9DEB-E20410A180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523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08AC5DD-8F23-8544-B2F9-088DD66BFB3B}"/>
              </a:ext>
            </a:extLst>
          </p:cNvPr>
          <p:cNvSpPr/>
          <p:nvPr/>
        </p:nvSpPr>
        <p:spPr>
          <a:xfrm>
            <a:off x="302150" y="580445"/>
            <a:ext cx="1463039" cy="596347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Name</a:t>
            </a:r>
          </a:p>
        </p:txBody>
      </p:sp>
      <p:sp>
        <p:nvSpPr>
          <p:cNvPr id="5" name="Pentagon 4">
            <a:extLst>
              <a:ext uri="{FF2B5EF4-FFF2-40B4-BE49-F238E27FC236}">
                <a16:creationId xmlns:a16="http://schemas.microsoft.com/office/drawing/2014/main" id="{E7DFCBC6-E24E-BB4A-88E7-88438EA4408D}"/>
              </a:ext>
            </a:extLst>
          </p:cNvPr>
          <p:cNvSpPr/>
          <p:nvPr/>
        </p:nvSpPr>
        <p:spPr>
          <a:xfrm>
            <a:off x="1765189" y="707665"/>
            <a:ext cx="2115048" cy="397566"/>
          </a:xfrm>
          <a:prstGeom prst="homePlat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Indeed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1FD5DEC-0176-8D48-AB0F-D0D130632280}"/>
              </a:ext>
            </a:extLst>
          </p:cNvPr>
          <p:cNvSpPr/>
          <p:nvPr/>
        </p:nvSpPr>
        <p:spPr>
          <a:xfrm>
            <a:off x="302150" y="1391479"/>
            <a:ext cx="1463039" cy="596347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Owner</a:t>
            </a:r>
          </a:p>
        </p:txBody>
      </p:sp>
      <p:sp>
        <p:nvSpPr>
          <p:cNvPr id="11" name="Pentagon 10">
            <a:extLst>
              <a:ext uri="{FF2B5EF4-FFF2-40B4-BE49-F238E27FC236}">
                <a16:creationId xmlns:a16="http://schemas.microsoft.com/office/drawing/2014/main" id="{43B62BFB-FC22-A143-B4BE-F487F7B1E2DF}"/>
              </a:ext>
            </a:extLst>
          </p:cNvPr>
          <p:cNvSpPr/>
          <p:nvPr/>
        </p:nvSpPr>
        <p:spPr>
          <a:xfrm>
            <a:off x="1765189" y="1470991"/>
            <a:ext cx="2115048" cy="461176"/>
          </a:xfrm>
          <a:prstGeom prst="homePlat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Indeed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980E835-B419-AB42-854C-2F4EBD381867}"/>
              </a:ext>
            </a:extLst>
          </p:cNvPr>
          <p:cNvSpPr/>
          <p:nvPr/>
        </p:nvSpPr>
        <p:spPr>
          <a:xfrm>
            <a:off x="286247" y="2369489"/>
            <a:ext cx="1463038" cy="596347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Size</a:t>
            </a:r>
          </a:p>
        </p:txBody>
      </p:sp>
      <p:sp>
        <p:nvSpPr>
          <p:cNvPr id="13" name="Pentagon 12">
            <a:extLst>
              <a:ext uri="{FF2B5EF4-FFF2-40B4-BE49-F238E27FC236}">
                <a16:creationId xmlns:a16="http://schemas.microsoft.com/office/drawing/2014/main" id="{5C791BB9-43E7-2F4D-B1C0-FC01FD104C08}"/>
              </a:ext>
            </a:extLst>
          </p:cNvPr>
          <p:cNvSpPr/>
          <p:nvPr/>
        </p:nvSpPr>
        <p:spPr>
          <a:xfrm>
            <a:off x="1765189" y="2480806"/>
            <a:ext cx="2115048" cy="397566"/>
          </a:xfrm>
          <a:prstGeom prst="homePlat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3 MB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0FC4199-1F80-E342-A61B-1C07D58169E5}"/>
              </a:ext>
            </a:extLst>
          </p:cNvPr>
          <p:cNvSpPr/>
          <p:nvPr/>
        </p:nvSpPr>
        <p:spPr>
          <a:xfrm>
            <a:off x="302151" y="3216301"/>
            <a:ext cx="1463038" cy="596347"/>
          </a:xfrm>
          <a:prstGeom prst="roundRect">
            <a:avLst/>
          </a:prstGeom>
          <a:solidFill>
            <a:srgbClr val="7CEE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Time range</a:t>
            </a:r>
          </a:p>
        </p:txBody>
      </p:sp>
      <p:sp>
        <p:nvSpPr>
          <p:cNvPr id="17" name="Pentagon 16">
            <a:extLst>
              <a:ext uri="{FF2B5EF4-FFF2-40B4-BE49-F238E27FC236}">
                <a16:creationId xmlns:a16="http://schemas.microsoft.com/office/drawing/2014/main" id="{217E6C1A-B43A-A945-B1E1-EEDC5E62B7BF}"/>
              </a:ext>
            </a:extLst>
          </p:cNvPr>
          <p:cNvSpPr/>
          <p:nvPr/>
        </p:nvSpPr>
        <p:spPr>
          <a:xfrm>
            <a:off x="1765189" y="3283886"/>
            <a:ext cx="2115048" cy="461176"/>
          </a:xfrm>
          <a:prstGeom prst="homePlat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2"/>
                </a:solidFill>
              </a:rPr>
              <a:t>Current data dated 2-3 months back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F9FD53A-65CE-504B-AB1C-F3F0F5ECFD39}"/>
              </a:ext>
            </a:extLst>
          </p:cNvPr>
          <p:cNvSpPr/>
          <p:nvPr/>
        </p:nvSpPr>
        <p:spPr>
          <a:xfrm>
            <a:off x="302151" y="4098896"/>
            <a:ext cx="1463038" cy="596347"/>
          </a:xfrm>
          <a:prstGeom prst="roundRect">
            <a:avLst/>
          </a:prstGeom>
          <a:solidFill>
            <a:srgbClr val="44FE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Analytics/Algorithm that will use dataset</a:t>
            </a:r>
          </a:p>
        </p:txBody>
      </p:sp>
      <p:sp>
        <p:nvSpPr>
          <p:cNvPr id="19" name="Pentagon 18">
            <a:extLst>
              <a:ext uri="{FF2B5EF4-FFF2-40B4-BE49-F238E27FC236}">
                <a16:creationId xmlns:a16="http://schemas.microsoft.com/office/drawing/2014/main" id="{04DB6ED6-B567-D84D-9CB8-555DCD5F8BB9}"/>
              </a:ext>
            </a:extLst>
          </p:cNvPr>
          <p:cNvSpPr/>
          <p:nvPr/>
        </p:nvSpPr>
        <p:spPr>
          <a:xfrm>
            <a:off x="1765189" y="4150576"/>
            <a:ext cx="2115048" cy="461176"/>
          </a:xfrm>
          <a:prstGeom prst="homePlat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2"/>
                </a:solidFill>
              </a:rPr>
              <a:t>NLP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2"/>
                </a:solidFill>
              </a:rPr>
              <a:t>ML Models</a:t>
            </a:r>
          </a:p>
        </p:txBody>
      </p:sp>
      <p:pic>
        <p:nvPicPr>
          <p:cNvPr id="20" name="Google Shape;310;p18">
            <a:extLst>
              <a:ext uri="{FF2B5EF4-FFF2-40B4-BE49-F238E27FC236}">
                <a16:creationId xmlns:a16="http://schemas.microsoft.com/office/drawing/2014/main" id="{78A9D1F2-941C-A44A-A47A-E732D988A6A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18926" y="878618"/>
            <a:ext cx="3532732" cy="3703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7E420020-D391-B542-8985-E3210DE0A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8064" y="-127668"/>
            <a:ext cx="2191820" cy="1232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722F2-57EE-B04E-9BBF-1B9FC74D8B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751875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14181</TotalTime>
  <Words>878</Words>
  <Application>Microsoft Macintosh PowerPoint</Application>
  <PresentationFormat>On-screen Show (16:9)</PresentationFormat>
  <Paragraphs>180</Paragraphs>
  <Slides>22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Maven Pro</vt:lpstr>
      <vt:lpstr>Cooper Black</vt:lpstr>
      <vt:lpstr>Calibri</vt:lpstr>
      <vt:lpstr>Arial</vt:lpstr>
      <vt:lpstr>Nunito</vt:lpstr>
      <vt:lpstr>Momentum</vt:lpstr>
      <vt:lpstr>Use AI to Predict Labor Markets</vt:lpstr>
      <vt:lpstr>Team Members</vt:lpstr>
      <vt:lpstr>Allwyn Corporation</vt:lpstr>
      <vt:lpstr>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Linear regression</vt:lpstr>
      <vt:lpstr>Random Forest</vt:lpstr>
      <vt:lpstr>SVM</vt:lpstr>
      <vt:lpstr>PowerPoint Presentation</vt:lpstr>
      <vt:lpstr>Visualization</vt:lpstr>
      <vt:lpstr>PowerPoint Presentation</vt:lpstr>
      <vt:lpstr>PowerPoint Presentation</vt:lpstr>
      <vt:lpstr>PowerPoint Presentation</vt:lpstr>
      <vt:lpstr>Limitations 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 AI to Predict Labor Markets</dc:title>
  <cp:lastModifiedBy>Sahithi Reddy Godishala</cp:lastModifiedBy>
  <cp:revision>29</cp:revision>
  <dcterms:modified xsi:type="dcterms:W3CDTF">2021-12-11T01:24:51Z</dcterms:modified>
</cp:coreProperties>
</file>